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63" r:id="rId2"/>
    <p:sldId id="364" r:id="rId3"/>
    <p:sldId id="289" r:id="rId4"/>
    <p:sldId id="362" r:id="rId5"/>
    <p:sldId id="291" r:id="rId6"/>
    <p:sldId id="356" r:id="rId7"/>
    <p:sldId id="357" r:id="rId8"/>
    <p:sldId id="365" r:id="rId9"/>
    <p:sldId id="366" r:id="rId10"/>
    <p:sldId id="367" r:id="rId11"/>
    <p:sldId id="368" r:id="rId12"/>
    <p:sldId id="369" r:id="rId13"/>
    <p:sldId id="370" r:id="rId14"/>
    <p:sldId id="358" r:id="rId15"/>
    <p:sldId id="292" r:id="rId16"/>
    <p:sldId id="359" r:id="rId17"/>
    <p:sldId id="372" r:id="rId18"/>
    <p:sldId id="294" r:id="rId19"/>
    <p:sldId id="371" r:id="rId20"/>
    <p:sldId id="295" r:id="rId21"/>
    <p:sldId id="373" r:id="rId22"/>
    <p:sldId id="296" r:id="rId23"/>
    <p:sldId id="374" r:id="rId24"/>
    <p:sldId id="297" r:id="rId25"/>
    <p:sldId id="298" r:id="rId26"/>
    <p:sldId id="299" r:id="rId27"/>
    <p:sldId id="300" r:id="rId28"/>
    <p:sldId id="301" r:id="rId29"/>
    <p:sldId id="302" r:id="rId30"/>
    <p:sldId id="303" r:id="rId31"/>
    <p:sldId id="375" r:id="rId32"/>
    <p:sldId id="304" r:id="rId33"/>
    <p:sldId id="376" r:id="rId34"/>
    <p:sldId id="377" r:id="rId35"/>
    <p:sldId id="305" r:id="rId36"/>
    <p:sldId id="306" r:id="rId37"/>
    <p:sldId id="307" r:id="rId38"/>
    <p:sldId id="378" r:id="rId39"/>
    <p:sldId id="308" r:id="rId40"/>
    <p:sldId id="380" r:id="rId41"/>
    <p:sldId id="379" r:id="rId42"/>
    <p:sldId id="335" r:id="rId43"/>
    <p:sldId id="310" r:id="rId44"/>
    <p:sldId id="381" r:id="rId45"/>
    <p:sldId id="309" r:id="rId46"/>
    <p:sldId id="384" r:id="rId47"/>
    <p:sldId id="314" r:id="rId48"/>
    <p:sldId id="315" r:id="rId49"/>
    <p:sldId id="337" r:id="rId50"/>
    <p:sldId id="338" r:id="rId51"/>
    <p:sldId id="339" r:id="rId52"/>
    <p:sldId id="340" r:id="rId53"/>
    <p:sldId id="341" r:id="rId54"/>
    <p:sldId id="342" r:id="rId55"/>
    <p:sldId id="343" r:id="rId56"/>
    <p:sldId id="344" r:id="rId57"/>
    <p:sldId id="346" r:id="rId58"/>
    <p:sldId id="348" r:id="rId59"/>
    <p:sldId id="349" r:id="rId60"/>
    <p:sldId id="350" r:id="rId61"/>
    <p:sldId id="382" r:id="rId62"/>
    <p:sldId id="351" r:id="rId63"/>
    <p:sldId id="352" r:id="rId64"/>
    <p:sldId id="353" r:id="rId65"/>
    <p:sldId id="355" r:id="rId66"/>
    <p:sldId id="383" r:id="rId67"/>
    <p:sldId id="385"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061" y="21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10CFF1A7-CC57-46F8-8548-AD370074B347}" type="datetimeFigureOut">
              <a:rPr lang="en-US" smtClean="0"/>
              <a:t>3/14/2017</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10CFF1A7-CC57-46F8-8548-AD370074B347}" type="datetimeFigureOut">
              <a:rPr lang="en-US" smtClean="0"/>
              <a:t>3/14/2017</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10CFF1A7-CC57-46F8-8548-AD370074B347}" type="datetimeFigureOut">
              <a:rPr lang="en-US" smtClean="0"/>
              <a:t>3/14/2017</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10CFF1A7-CC57-46F8-8548-AD370074B347}" type="datetimeFigureOut">
              <a:rPr lang="en-US" smtClean="0"/>
              <a:t>3/14/2017</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10CFF1A7-CC57-46F8-8548-AD370074B347}" type="datetimeFigureOut">
              <a:rPr lang="en-US" smtClean="0"/>
              <a:t>3/14/2017</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10CFF1A7-CC57-46F8-8548-AD370074B347}" type="datetimeFigureOut">
              <a:rPr lang="en-US" smtClean="0"/>
              <a:t>3/14/2017</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10CFF1A7-CC57-46F8-8548-AD370074B347}" type="datetimeFigureOut">
              <a:rPr lang="en-US" smtClean="0"/>
              <a:t>3/14/2017</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10CFF1A7-CC57-46F8-8548-AD370074B347}" type="datetimeFigureOut">
              <a:rPr lang="en-US" smtClean="0"/>
              <a:t>3/14/2017</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10CFF1A7-CC57-46F8-8548-AD370074B347}" type="datetimeFigureOut">
              <a:rPr lang="en-US" smtClean="0"/>
              <a:t>3/14/2017</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10CFF1A7-CC57-46F8-8548-AD370074B347}" type="datetimeFigureOut">
              <a:rPr lang="en-US" smtClean="0"/>
              <a:t>3/14/2017</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10CFF1A7-CC57-46F8-8548-AD370074B347}" type="datetimeFigureOut">
              <a:rPr lang="en-US" smtClean="0"/>
              <a:t>3/14/2017</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8A9B9588-E4A3-4359-A9CD-372B577BD62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10CFF1A7-CC57-46F8-8548-AD370074B347}" type="datetimeFigureOut">
              <a:rPr lang="en-US" smtClean="0"/>
              <a:t>3/14/2017</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8A9B9588-E4A3-4359-A9CD-372B577BD62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rot="-900000">
            <a:off x="273894" y="735084"/>
            <a:ext cx="5985159" cy="2315621"/>
          </a:xfrm>
        </p:spPr>
        <p:txBody>
          <a:bodyPr>
            <a:normAutofit fontScale="90000"/>
          </a:bodyPr>
          <a:lstStyle/>
          <a:p>
            <a:r>
              <a:rPr lang="en-US" dirty="0"/>
              <a:t>Teambuilding and the Team Concept</a:t>
            </a:r>
          </a:p>
        </p:txBody>
      </p:sp>
      <p:sp>
        <p:nvSpPr>
          <p:cNvPr id="5" name="Subtitle 4"/>
          <p:cNvSpPr>
            <a:spLocks noGrp="1"/>
          </p:cNvSpPr>
          <p:nvPr>
            <p:ph type="subTitle" idx="1"/>
          </p:nvPr>
        </p:nvSpPr>
        <p:spPr/>
        <p:txBody>
          <a:bodyPr/>
          <a:lstStyle/>
          <a:p>
            <a:r>
              <a:rPr lang="en-US" dirty="0" smtClean="0"/>
              <a:t>A self-paced process to developing  a TEAM</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6842" y="2362200"/>
            <a:ext cx="1982857"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948600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What are the Core Values of your Program?</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What do you want the young people to look like when they leave your program?</a:t>
            </a:r>
          </a:p>
          <a:p>
            <a:pPr marL="0" indent="0">
              <a:buNone/>
            </a:pPr>
            <a:endParaRPr lang="en-US" dirty="0" smtClean="0"/>
          </a:p>
          <a:p>
            <a:r>
              <a:rPr lang="en-US" dirty="0" smtClean="0"/>
              <a:t>Identify your team core values</a:t>
            </a:r>
          </a:p>
          <a:p>
            <a:endParaRPr lang="en-US" dirty="0"/>
          </a:p>
          <a:p>
            <a:r>
              <a:rPr lang="en-US" dirty="0" smtClean="0"/>
              <a:t>Define your team core values</a:t>
            </a:r>
          </a:p>
          <a:p>
            <a:pPr marL="0" indent="0">
              <a:buNone/>
            </a:pPr>
            <a:endParaRPr lang="en-US" dirty="0" smtClean="0"/>
          </a:p>
          <a:p>
            <a:r>
              <a:rPr lang="en-US" dirty="0" smtClean="0"/>
              <a:t>An example of Core Values is included in the resources </a:t>
            </a:r>
            <a:r>
              <a:rPr lang="en-US" dirty="0" smtClean="0"/>
              <a:t>section.</a:t>
            </a:r>
            <a:endParaRPr lang="en-US" dirty="0" smtClean="0"/>
          </a:p>
          <a:p>
            <a:endParaRPr lang="en-US" dirty="0"/>
          </a:p>
        </p:txBody>
      </p:sp>
    </p:spTree>
    <p:extLst>
      <p:ext uri="{BB962C8B-B14F-4D97-AF65-F5344CB8AC3E}">
        <p14:creationId xmlns:p14="http://schemas.microsoft.com/office/powerpoint/2010/main" val="215853923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Self-directed Assignment #2</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Brainstorm possible core values for your team.  </a:t>
            </a:r>
          </a:p>
          <a:p>
            <a:r>
              <a:rPr lang="en-US" dirty="0" smtClean="0"/>
              <a:t>Once you have all of the possible ideas written down, prioritize your list and finalize your program’s Core Values.  </a:t>
            </a:r>
            <a:endParaRPr lang="en-US" dirty="0"/>
          </a:p>
          <a:p>
            <a:r>
              <a:rPr lang="en-US" dirty="0" smtClean="0"/>
              <a:t>Type up your program’s Core Values to be presented to your athletes, parents, and administrators.  </a:t>
            </a:r>
          </a:p>
        </p:txBody>
      </p:sp>
    </p:spTree>
    <p:extLst>
      <p:ext uri="{BB962C8B-B14F-4D97-AF65-F5344CB8AC3E}">
        <p14:creationId xmlns:p14="http://schemas.microsoft.com/office/powerpoint/2010/main" val="35890271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Mission Statements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Now that you have established your Core Values, it’s time to write the </a:t>
            </a:r>
            <a:r>
              <a:rPr lang="en-US" dirty="0"/>
              <a:t>M</a:t>
            </a:r>
            <a:r>
              <a:rPr lang="en-US" dirty="0" smtClean="0"/>
              <a:t>ission Statement for your program.  </a:t>
            </a:r>
          </a:p>
          <a:p>
            <a:r>
              <a:rPr lang="en-US" dirty="0" smtClean="0"/>
              <a:t>A mission statement briefly outlines the purpose and expectations of your program.  It states what you are attempting to accomplish with your program. </a:t>
            </a:r>
          </a:p>
          <a:p>
            <a:r>
              <a:rPr lang="en-US" dirty="0" smtClean="0"/>
              <a:t>A sample Mission Statement is included in the resource </a:t>
            </a:r>
            <a:r>
              <a:rPr lang="en-US" dirty="0" smtClean="0"/>
              <a:t>section.</a:t>
            </a:r>
            <a:endParaRPr lang="en-US" dirty="0"/>
          </a:p>
        </p:txBody>
      </p:sp>
    </p:spTree>
    <p:extLst>
      <p:ext uri="{BB962C8B-B14F-4D97-AF65-F5344CB8AC3E}">
        <p14:creationId xmlns:p14="http://schemas.microsoft.com/office/powerpoint/2010/main" val="95450500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Self-directed Assignment #</a:t>
            </a:r>
            <a:r>
              <a:rPr lang="en-US" b="1" dirty="0"/>
              <a:t>3</a:t>
            </a:r>
          </a:p>
        </p:txBody>
      </p:sp>
      <p:sp>
        <p:nvSpPr>
          <p:cNvPr id="3" name="Content Placeholder 2"/>
          <p:cNvSpPr>
            <a:spLocks noGrp="1"/>
          </p:cNvSpPr>
          <p:nvPr>
            <p:ph idx="1"/>
          </p:nvPr>
        </p:nvSpPr>
        <p:spPr/>
        <p:txBody>
          <a:bodyPr>
            <a:normAutofit lnSpcReduction="10000"/>
          </a:bodyPr>
          <a:lstStyle/>
          <a:p>
            <a:r>
              <a:rPr lang="en-US" dirty="0" smtClean="0"/>
              <a:t>Write a Mission Statement for your program.  </a:t>
            </a:r>
          </a:p>
          <a:p>
            <a:r>
              <a:rPr lang="en-US" dirty="0" smtClean="0"/>
              <a:t>Remember, you can always revise it later.  </a:t>
            </a:r>
          </a:p>
          <a:p>
            <a:r>
              <a:rPr lang="en-US" dirty="0" smtClean="0"/>
              <a:t>You will include your original Mission Statement in the information you share with athletes and parents.</a:t>
            </a:r>
            <a:endParaRPr lang="en-US" dirty="0"/>
          </a:p>
        </p:txBody>
      </p:sp>
    </p:spTree>
    <p:extLst>
      <p:ext uri="{BB962C8B-B14F-4D97-AF65-F5344CB8AC3E}">
        <p14:creationId xmlns:p14="http://schemas.microsoft.com/office/powerpoint/2010/main" val="211201521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Team Expectations</a:t>
            </a:r>
            <a:endParaRPr lang="en-US" b="1" dirty="0"/>
          </a:p>
        </p:txBody>
      </p:sp>
      <p:sp>
        <p:nvSpPr>
          <p:cNvPr id="3" name="Content Placeholder 2"/>
          <p:cNvSpPr>
            <a:spLocks noGrp="1"/>
          </p:cNvSpPr>
          <p:nvPr>
            <p:ph idx="1"/>
          </p:nvPr>
        </p:nvSpPr>
        <p:spPr/>
        <p:txBody>
          <a:bodyPr/>
          <a:lstStyle/>
          <a:p>
            <a:r>
              <a:rPr lang="en-US" dirty="0" smtClean="0"/>
              <a:t>Setting </a:t>
            </a:r>
            <a:r>
              <a:rPr lang="en-US" dirty="0"/>
              <a:t>guidelines for practice and meet conduct, atmosphere, and effort is one way to start.</a:t>
            </a:r>
          </a:p>
          <a:p>
            <a:endParaRPr lang="en-US" dirty="0"/>
          </a:p>
        </p:txBody>
      </p:sp>
    </p:spTree>
    <p:extLst>
      <p:ext uri="{BB962C8B-B14F-4D97-AF65-F5344CB8AC3E}">
        <p14:creationId xmlns:p14="http://schemas.microsoft.com/office/powerpoint/2010/main" val="174331161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Swimmers and Divers must be taught the expectations of a program and the coaching staff.</a:t>
            </a:r>
          </a:p>
          <a:p>
            <a:r>
              <a:rPr lang="en-US" dirty="0" smtClean="0"/>
              <a:t>We cannot expect them to meet our expectations if they do not know  those expectations.  </a:t>
            </a:r>
          </a:p>
          <a:p>
            <a:pPr marL="64008" indent="0">
              <a:buNone/>
            </a:pPr>
            <a:endParaRPr lang="en-US" dirty="0"/>
          </a:p>
        </p:txBody>
      </p:sp>
    </p:spTree>
    <p:extLst>
      <p:ext uri="{BB962C8B-B14F-4D97-AF65-F5344CB8AC3E}">
        <p14:creationId xmlns:p14="http://schemas.microsoft.com/office/powerpoint/2010/main" val="308422869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1129808" y="2243264"/>
            <a:ext cx="5064953" cy="2809356"/>
          </a:xfrm>
        </p:spPr>
        <p:txBody>
          <a:bodyPr>
            <a:normAutofit/>
          </a:bodyPr>
          <a:lstStyle/>
          <a:p>
            <a:pPr algn="ctr"/>
            <a:r>
              <a:rPr lang="en-US" b="1" dirty="0" smtClean="0"/>
              <a:t> Self-directed</a:t>
            </a:r>
            <a:br>
              <a:rPr lang="en-US" b="1" dirty="0" smtClean="0"/>
            </a:br>
            <a:r>
              <a:rPr lang="en-US" sz="4000" b="1" dirty="0" smtClean="0"/>
              <a:t>Assignment #4</a:t>
            </a:r>
            <a:br>
              <a:rPr lang="en-US" sz="4000" b="1" dirty="0" smtClean="0"/>
            </a:br>
            <a:endParaRPr lang="en-US" sz="4000" b="1" dirty="0"/>
          </a:p>
        </p:txBody>
      </p:sp>
      <p:sp>
        <p:nvSpPr>
          <p:cNvPr id="3" name="Content Placeholder 2"/>
          <p:cNvSpPr>
            <a:spLocks noGrp="1"/>
          </p:cNvSpPr>
          <p:nvPr>
            <p:ph idx="1"/>
          </p:nvPr>
        </p:nvSpPr>
        <p:spPr/>
        <p:txBody>
          <a:bodyPr/>
          <a:lstStyle/>
          <a:p>
            <a:r>
              <a:rPr lang="en-US" dirty="0" smtClean="0"/>
              <a:t>What do you want your practice sessions to look like?  </a:t>
            </a:r>
          </a:p>
          <a:p>
            <a:r>
              <a:rPr lang="en-US" dirty="0" smtClean="0"/>
              <a:t>How do you want your swimmers and divers to perform in practice?  </a:t>
            </a:r>
          </a:p>
          <a:p>
            <a:r>
              <a:rPr lang="en-US" dirty="0" smtClean="0"/>
              <a:t>What standards will you set for them to achieve? </a:t>
            </a:r>
          </a:p>
        </p:txBody>
      </p:sp>
    </p:spTree>
    <p:extLst>
      <p:ext uri="{BB962C8B-B14F-4D97-AF65-F5344CB8AC3E}">
        <p14:creationId xmlns:p14="http://schemas.microsoft.com/office/powerpoint/2010/main" val="8970529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Team Expectation Rubrics</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As a coach you can develop rubrics to explain your expectations to your swimmers and divers.  The rubrics can be a self-evaluation tool for the athletes or, as a coach you may choose to evaluate each athlete and share the evaluation with the athlete in a private conference.    Either way, the rubric spells out in clear, concise terms what you expect of the athlete.</a:t>
            </a:r>
            <a:endParaRPr lang="en-US" dirty="0"/>
          </a:p>
        </p:txBody>
      </p:sp>
    </p:spTree>
    <p:extLst>
      <p:ext uri="{BB962C8B-B14F-4D97-AF65-F5344CB8AC3E}">
        <p14:creationId xmlns:p14="http://schemas.microsoft.com/office/powerpoint/2010/main" val="315617256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smtClean="0"/>
              <a:t>Team Expectation Rubrics</a:t>
            </a:r>
            <a:endParaRPr lang="en-US" b="1" dirty="0"/>
          </a:p>
        </p:txBody>
      </p:sp>
      <p:sp>
        <p:nvSpPr>
          <p:cNvPr id="5" name="Content Placeholder 4"/>
          <p:cNvSpPr>
            <a:spLocks noGrp="1"/>
          </p:cNvSpPr>
          <p:nvPr>
            <p:ph idx="1"/>
          </p:nvPr>
        </p:nvSpPr>
        <p:spPr/>
        <p:txBody>
          <a:bodyPr>
            <a:normAutofit/>
          </a:bodyPr>
          <a:lstStyle/>
          <a:p>
            <a:r>
              <a:rPr lang="en-US" dirty="0" smtClean="0"/>
              <a:t>Review </a:t>
            </a:r>
            <a:r>
              <a:rPr lang="en-US" dirty="0"/>
              <a:t>these rubrics found in the resources </a:t>
            </a:r>
            <a:r>
              <a:rPr lang="en-US" dirty="0" smtClean="0"/>
              <a:t>section:</a:t>
            </a:r>
            <a:endParaRPr lang="en-US" dirty="0" smtClean="0"/>
          </a:p>
          <a:p>
            <a:pPr marL="0" indent="0">
              <a:buNone/>
            </a:pPr>
            <a:endParaRPr lang="en-US" dirty="0"/>
          </a:p>
          <a:p>
            <a:r>
              <a:rPr lang="en-US" dirty="0" smtClean="0"/>
              <a:t>Practice Effort Rubric</a:t>
            </a:r>
          </a:p>
          <a:p>
            <a:r>
              <a:rPr lang="en-US" dirty="0" smtClean="0"/>
              <a:t>Practice Etiquette Rubric</a:t>
            </a:r>
          </a:p>
          <a:p>
            <a:r>
              <a:rPr lang="en-US" dirty="0" smtClean="0"/>
              <a:t>Meet Day Evaluation Rubric</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5345188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Self-directed Assignment #5</a:t>
            </a:r>
            <a:endParaRPr lang="en-US" b="1" dirty="0"/>
          </a:p>
        </p:txBody>
      </p:sp>
      <p:sp>
        <p:nvSpPr>
          <p:cNvPr id="3" name="Content Placeholder 2"/>
          <p:cNvSpPr>
            <a:spLocks noGrp="1"/>
          </p:cNvSpPr>
          <p:nvPr>
            <p:ph idx="1"/>
          </p:nvPr>
        </p:nvSpPr>
        <p:spPr/>
        <p:txBody>
          <a:bodyPr/>
          <a:lstStyle/>
          <a:p>
            <a:r>
              <a:rPr lang="en-US" dirty="0" smtClean="0"/>
              <a:t>Develop a rubric or rubrics to be used for your program.</a:t>
            </a:r>
            <a:endParaRPr lang="en-US" dirty="0"/>
          </a:p>
        </p:txBody>
      </p:sp>
    </p:spTree>
    <p:extLst>
      <p:ext uri="{BB962C8B-B14F-4D97-AF65-F5344CB8AC3E}">
        <p14:creationId xmlns:p14="http://schemas.microsoft.com/office/powerpoint/2010/main" val="203936279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1800" dirty="0" smtClean="0"/>
              <a:t>After completing this presentation, you will be able to:</a:t>
            </a:r>
          </a:p>
          <a:p>
            <a:pPr marL="0" indent="0">
              <a:buNone/>
            </a:pPr>
            <a:endParaRPr lang="en-US" sz="1800" dirty="0" smtClean="0"/>
          </a:p>
          <a:p>
            <a:pPr>
              <a:buFont typeface="Wingdings" pitchFamily="2" charset="2"/>
              <a:buChar char="Ø"/>
            </a:pPr>
            <a:r>
              <a:rPr lang="en-US" sz="1800" dirty="0" smtClean="0"/>
              <a:t>Establish expectations and guidelines for practice effort, practice etiquette, and meet day evaluations.</a:t>
            </a:r>
          </a:p>
          <a:p>
            <a:pPr>
              <a:buFont typeface="Wingdings" pitchFamily="2" charset="2"/>
              <a:buChar char="Ø"/>
            </a:pPr>
            <a:r>
              <a:rPr lang="en-US" sz="1800" dirty="0" smtClean="0"/>
              <a:t>Design original teambuilding activities</a:t>
            </a:r>
          </a:p>
          <a:p>
            <a:pPr>
              <a:buFont typeface="Wingdings" pitchFamily="2" charset="2"/>
              <a:buChar char="Ø"/>
            </a:pPr>
            <a:r>
              <a:rPr lang="en-US" sz="1800" dirty="0" smtClean="0"/>
              <a:t>Design original specialty workouts</a:t>
            </a:r>
            <a:endParaRPr lang="en-US" sz="1800" dirty="0"/>
          </a:p>
          <a:p>
            <a:pPr>
              <a:buFont typeface="Wingdings" pitchFamily="2" charset="2"/>
              <a:buChar char="Ø"/>
            </a:pPr>
            <a:r>
              <a:rPr lang="en-US" sz="1800" dirty="0" smtClean="0"/>
              <a:t>Prepare a season-long calendar  of teambuilding and “specialty” workouts  designed to reinforce the TEAM Concept</a:t>
            </a:r>
          </a:p>
          <a:p>
            <a:pPr>
              <a:buFont typeface="Wingdings" pitchFamily="2" charset="2"/>
              <a:buChar char="Ø"/>
            </a:pPr>
            <a:r>
              <a:rPr lang="en-US" sz="1800" dirty="0" smtClean="0"/>
              <a:t>Define in your own words the TEAM Concept</a:t>
            </a:r>
          </a:p>
          <a:p>
            <a:pPr>
              <a:buFont typeface="Wingdings" pitchFamily="2" charset="2"/>
              <a:buChar char="Ø"/>
            </a:pPr>
            <a:r>
              <a:rPr lang="en-US" sz="1800" dirty="0" smtClean="0"/>
              <a:t>Prepare a Team Mission Statement and Team Core Values</a:t>
            </a:r>
          </a:p>
          <a:p>
            <a:pPr>
              <a:buFont typeface="Wingdings" pitchFamily="2" charset="2"/>
              <a:buChar char="Ø"/>
            </a:pPr>
            <a:endParaRPr lang="en-US" sz="1800" dirty="0" smtClean="0"/>
          </a:p>
          <a:p>
            <a:pPr>
              <a:buFont typeface="Wingdings" pitchFamily="2" charset="2"/>
              <a:buChar char="Ø"/>
            </a:pPr>
            <a:endParaRPr lang="en-US" dirty="0"/>
          </a:p>
        </p:txBody>
      </p:sp>
    </p:spTree>
    <p:extLst>
      <p:ext uri="{BB962C8B-B14F-4D97-AF65-F5344CB8AC3E}">
        <p14:creationId xmlns:p14="http://schemas.microsoft.com/office/powerpoint/2010/main" val="935518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Swimming Set Exams</a:t>
            </a:r>
            <a:endParaRPr lang="en-US" b="1" dirty="0"/>
          </a:p>
        </p:txBody>
      </p:sp>
      <p:sp>
        <p:nvSpPr>
          <p:cNvPr id="3" name="Content Placeholder 2"/>
          <p:cNvSpPr>
            <a:spLocks noGrp="1"/>
          </p:cNvSpPr>
          <p:nvPr>
            <p:ph idx="1"/>
          </p:nvPr>
        </p:nvSpPr>
        <p:spPr/>
        <p:txBody>
          <a:bodyPr>
            <a:normAutofit lnSpcReduction="10000"/>
          </a:bodyPr>
          <a:lstStyle/>
          <a:p>
            <a:r>
              <a:rPr lang="en-US" dirty="0" smtClean="0"/>
              <a:t>Like learning the playbook for other sports, swimmers need to know the sets we have them swim each day.  </a:t>
            </a:r>
          </a:p>
          <a:p>
            <a:endParaRPr lang="en-US" dirty="0"/>
          </a:p>
          <a:p>
            <a:r>
              <a:rPr lang="en-US" dirty="0" smtClean="0"/>
              <a:t>It saves time and promotes better effort if they know what they are doing and WHY they are doing each set.</a:t>
            </a:r>
          </a:p>
          <a:p>
            <a:pPr marL="0" indent="0">
              <a:buNone/>
            </a:pPr>
            <a:endParaRPr lang="en-US" dirty="0"/>
          </a:p>
        </p:txBody>
      </p:sp>
    </p:spTree>
    <p:extLst>
      <p:ext uri="{BB962C8B-B14F-4D97-AF65-F5344CB8AC3E}">
        <p14:creationId xmlns:p14="http://schemas.microsoft.com/office/powerpoint/2010/main" val="420843233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753297" y="3040285"/>
            <a:ext cx="5064953" cy="1695631"/>
          </a:xfrm>
        </p:spPr>
        <p:txBody>
          <a:bodyPr>
            <a:normAutofit/>
          </a:bodyPr>
          <a:lstStyle/>
          <a:p>
            <a:pPr algn="l"/>
            <a:r>
              <a:rPr lang="en-US" b="1" dirty="0" smtClean="0"/>
              <a:t>Self-Directed Assignment #6</a:t>
            </a:r>
            <a:endParaRPr lang="en-US" b="1" dirty="0"/>
          </a:p>
        </p:txBody>
      </p:sp>
      <p:sp>
        <p:nvSpPr>
          <p:cNvPr id="3" name="Content Placeholder 2"/>
          <p:cNvSpPr>
            <a:spLocks noGrp="1"/>
          </p:cNvSpPr>
          <p:nvPr>
            <p:ph idx="1"/>
          </p:nvPr>
        </p:nvSpPr>
        <p:spPr/>
        <p:txBody>
          <a:bodyPr/>
          <a:lstStyle/>
          <a:p>
            <a:r>
              <a:rPr lang="en-US" dirty="0" smtClean="0"/>
              <a:t>Develop a “exam” for your swimmers to “test” their knowledge of your training sets.</a:t>
            </a:r>
          </a:p>
          <a:p>
            <a:endParaRPr lang="en-US" dirty="0"/>
          </a:p>
          <a:p>
            <a:r>
              <a:rPr lang="en-US" dirty="0" smtClean="0"/>
              <a:t>Use the sample exam in the resources </a:t>
            </a:r>
            <a:r>
              <a:rPr lang="en-US" dirty="0" smtClean="0"/>
              <a:t>section </a:t>
            </a:r>
            <a:r>
              <a:rPr lang="en-US" dirty="0" smtClean="0"/>
              <a:t>as a pattern for your “exam”.  </a:t>
            </a:r>
            <a:endParaRPr lang="en-US" dirty="0"/>
          </a:p>
        </p:txBody>
      </p:sp>
    </p:spTree>
    <p:extLst>
      <p:ext uri="{BB962C8B-B14F-4D97-AF65-F5344CB8AC3E}">
        <p14:creationId xmlns:p14="http://schemas.microsoft.com/office/powerpoint/2010/main" val="1437551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Teambuilding</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Teambuilding activities are one way to help develop the TEAM Concept.</a:t>
            </a:r>
          </a:p>
          <a:p>
            <a:endParaRPr lang="en-US" dirty="0"/>
          </a:p>
          <a:p>
            <a:r>
              <a:rPr lang="en-US" dirty="0" smtClean="0"/>
              <a:t>Some require great feats of skill. </a:t>
            </a:r>
            <a:r>
              <a:rPr lang="en-US" dirty="0"/>
              <a:t> </a:t>
            </a:r>
            <a:r>
              <a:rPr lang="en-US" dirty="0" smtClean="0"/>
              <a:t> Some require problem solving skills.  Some require “thinking outside of the bowl.”  All require group participation and cooperation.</a:t>
            </a:r>
          </a:p>
          <a:p>
            <a:endParaRPr lang="en-US" dirty="0"/>
          </a:p>
          <a:p>
            <a:r>
              <a:rPr lang="en-US" dirty="0" smtClean="0"/>
              <a:t>There are many activities that will accomplish the desired outcome.  A few examples follow (included in the resource section of this presentation).</a:t>
            </a:r>
          </a:p>
          <a:p>
            <a:endParaRPr lang="en-US" dirty="0"/>
          </a:p>
          <a:p>
            <a:pPr marL="64008" indent="0">
              <a:buNone/>
            </a:pPr>
            <a:endParaRPr lang="en-US" dirty="0"/>
          </a:p>
        </p:txBody>
      </p:sp>
    </p:spTree>
    <p:extLst>
      <p:ext uri="{BB962C8B-B14F-4D97-AF65-F5344CB8AC3E}">
        <p14:creationId xmlns:p14="http://schemas.microsoft.com/office/powerpoint/2010/main" val="4671069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 the Resource </a:t>
            </a:r>
            <a:r>
              <a:rPr lang="en-US" b="1" dirty="0"/>
              <a:t>S</a:t>
            </a:r>
            <a:r>
              <a:rPr lang="en-US" b="1" dirty="0" smtClean="0"/>
              <a:t>ection</a:t>
            </a:r>
            <a:endParaRPr lang="en-US" b="1" dirty="0"/>
          </a:p>
        </p:txBody>
      </p:sp>
      <p:sp>
        <p:nvSpPr>
          <p:cNvPr id="3" name="Content Placeholder 2"/>
          <p:cNvSpPr>
            <a:spLocks noGrp="1"/>
          </p:cNvSpPr>
          <p:nvPr>
            <p:ph idx="1"/>
          </p:nvPr>
        </p:nvSpPr>
        <p:spPr/>
        <p:txBody>
          <a:bodyPr/>
          <a:lstStyle/>
          <a:p>
            <a:r>
              <a:rPr lang="en-US" dirty="0" smtClean="0"/>
              <a:t>Examples and explanations of all of the teambuilding activities explained are found in the resource </a:t>
            </a:r>
            <a:r>
              <a:rPr lang="en-US" dirty="0" smtClean="0"/>
              <a:t>section.  </a:t>
            </a:r>
            <a:r>
              <a:rPr lang="en-US" dirty="0" smtClean="0"/>
              <a:t>Please refer to them while reading about each activity.</a:t>
            </a:r>
            <a:endParaRPr lang="en-US" dirty="0"/>
          </a:p>
        </p:txBody>
      </p:sp>
    </p:spTree>
    <p:extLst>
      <p:ext uri="{BB962C8B-B14F-4D97-AF65-F5344CB8AC3E}">
        <p14:creationId xmlns:p14="http://schemas.microsoft.com/office/powerpoint/2010/main" val="40136635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Hello Game</a:t>
            </a:r>
            <a:endParaRPr lang="en-US" b="1" dirty="0"/>
          </a:p>
        </p:txBody>
      </p:sp>
      <p:sp>
        <p:nvSpPr>
          <p:cNvPr id="3" name="Content Placeholder 2"/>
          <p:cNvSpPr>
            <a:spLocks noGrp="1"/>
          </p:cNvSpPr>
          <p:nvPr>
            <p:ph idx="1"/>
          </p:nvPr>
        </p:nvSpPr>
        <p:spPr>
          <a:xfrm rot="900000">
            <a:off x="3492706" y="590672"/>
            <a:ext cx="4658735" cy="5713617"/>
          </a:xfrm>
        </p:spPr>
        <p:txBody>
          <a:bodyPr>
            <a:normAutofit fontScale="62500" lnSpcReduction="20000"/>
          </a:bodyPr>
          <a:lstStyle/>
          <a:p>
            <a:r>
              <a:rPr lang="en-US" dirty="0" smtClean="0"/>
              <a:t>This is a game devised by </a:t>
            </a:r>
            <a:r>
              <a:rPr lang="en-US" dirty="0" err="1" smtClean="0"/>
              <a:t>Lanny</a:t>
            </a:r>
            <a:r>
              <a:rPr lang="en-US" dirty="0" smtClean="0"/>
              <a:t> </a:t>
            </a:r>
            <a:r>
              <a:rPr lang="en-US" dirty="0" err="1" smtClean="0"/>
              <a:t>Landtroop</a:t>
            </a:r>
            <a:r>
              <a:rPr lang="en-US" dirty="0" smtClean="0"/>
              <a:t>.</a:t>
            </a:r>
          </a:p>
          <a:p>
            <a:endParaRPr lang="en-US" dirty="0"/>
          </a:p>
          <a:p>
            <a:r>
              <a:rPr lang="en-US" dirty="0" smtClean="0"/>
              <a:t>The purpose of the game is to prepare swimmers for practice as they enter the door of the pool.  </a:t>
            </a:r>
          </a:p>
          <a:p>
            <a:endParaRPr lang="en-US" dirty="0"/>
          </a:p>
          <a:p>
            <a:r>
              <a:rPr lang="en-US" dirty="0" smtClean="0"/>
              <a:t>The swimmers and divers must say HELLO to the coach before the coach says HELLO to them or they must do 10 pushups immediately.  </a:t>
            </a:r>
          </a:p>
          <a:p>
            <a:endParaRPr lang="en-US" dirty="0"/>
          </a:p>
          <a:p>
            <a:r>
              <a:rPr lang="en-US" dirty="0" smtClean="0"/>
              <a:t>You can make it more interesting by “hiding” from the athletes  and popping out while yelling HELLO thus catching the entire team.</a:t>
            </a:r>
          </a:p>
          <a:p>
            <a:endParaRPr lang="en-US" dirty="0"/>
          </a:p>
          <a:p>
            <a:r>
              <a:rPr lang="en-US" dirty="0" smtClean="0"/>
              <a:t>Can be played outside of the pool setting as well.</a:t>
            </a:r>
            <a:endParaRPr lang="en-US" dirty="0"/>
          </a:p>
        </p:txBody>
      </p:sp>
    </p:spTree>
    <p:extLst>
      <p:ext uri="{BB962C8B-B14F-4D97-AF65-F5344CB8AC3E}">
        <p14:creationId xmlns:p14="http://schemas.microsoft.com/office/powerpoint/2010/main" val="17013319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Camera Activity</a:t>
            </a:r>
            <a:endParaRPr lang="en-US" b="1" dirty="0"/>
          </a:p>
        </p:txBody>
      </p:sp>
      <p:sp>
        <p:nvSpPr>
          <p:cNvPr id="3" name="Content Placeholder 2"/>
          <p:cNvSpPr>
            <a:spLocks noGrp="1"/>
          </p:cNvSpPr>
          <p:nvPr>
            <p:ph idx="1"/>
          </p:nvPr>
        </p:nvSpPr>
        <p:spPr/>
        <p:txBody>
          <a:bodyPr>
            <a:normAutofit lnSpcReduction="10000"/>
          </a:bodyPr>
          <a:lstStyle/>
          <a:p>
            <a:r>
              <a:rPr lang="en-US" dirty="0" smtClean="0"/>
              <a:t>Select a teammate’s name</a:t>
            </a:r>
          </a:p>
          <a:p>
            <a:r>
              <a:rPr lang="en-US" dirty="0" smtClean="0"/>
              <a:t>Use a single use camera or phone camera</a:t>
            </a:r>
          </a:p>
          <a:p>
            <a:r>
              <a:rPr lang="en-US" dirty="0" smtClean="0"/>
              <a:t>Secretly take pictures of your teammate throughout the season</a:t>
            </a:r>
          </a:p>
          <a:p>
            <a:r>
              <a:rPr lang="en-US" dirty="0" smtClean="0"/>
              <a:t>Prepare a “presentation” for the  pre-championship dinner</a:t>
            </a:r>
          </a:p>
          <a:p>
            <a:pPr marL="64008" indent="0">
              <a:buNone/>
            </a:pPr>
            <a:r>
              <a:rPr lang="en-US" dirty="0" smtClean="0"/>
              <a:t>		</a:t>
            </a:r>
            <a:endParaRPr lang="en-US" dirty="0"/>
          </a:p>
        </p:txBody>
      </p:sp>
      <p:pic>
        <p:nvPicPr>
          <p:cNvPr id="2050" name="Picture 2" descr="C:\Users\Owner\AppData\Local\Microsoft\Windows\Temporary Internet Files\Content.IE5\67NXULMB\MC90043256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202" y="985891"/>
            <a:ext cx="1828572" cy="182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94315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Examples of Presentations for the Camera </a:t>
            </a:r>
            <a:r>
              <a:rPr lang="en-US" b="1" dirty="0"/>
              <a:t>A</a:t>
            </a:r>
            <a:r>
              <a:rPr lang="en-US" b="1" dirty="0" smtClean="0"/>
              <a:t>ctivity</a:t>
            </a:r>
            <a:endParaRPr lang="en-US" b="1" dirty="0"/>
          </a:p>
        </p:txBody>
      </p:sp>
      <p:sp>
        <p:nvSpPr>
          <p:cNvPr id="3" name="Content Placeholder 2"/>
          <p:cNvSpPr>
            <a:spLocks noGrp="1"/>
          </p:cNvSpPr>
          <p:nvPr>
            <p:ph idx="1"/>
          </p:nvPr>
        </p:nvSpPr>
        <p:spPr/>
        <p:txBody>
          <a:bodyPr/>
          <a:lstStyle/>
          <a:p>
            <a:r>
              <a:rPr lang="en-US" dirty="0" smtClean="0"/>
              <a:t>Posters</a:t>
            </a:r>
          </a:p>
          <a:p>
            <a:r>
              <a:rPr lang="en-US" dirty="0" smtClean="0"/>
              <a:t>Poetry</a:t>
            </a:r>
          </a:p>
          <a:p>
            <a:r>
              <a:rPr lang="en-US" dirty="0" smtClean="0"/>
              <a:t>Video DVD</a:t>
            </a:r>
          </a:p>
          <a:p>
            <a:r>
              <a:rPr lang="en-US" dirty="0" smtClean="0"/>
              <a:t>Photo album</a:t>
            </a:r>
          </a:p>
          <a:p>
            <a:r>
              <a:rPr lang="en-US" dirty="0" smtClean="0"/>
              <a:t>Photo box</a:t>
            </a:r>
          </a:p>
          <a:p>
            <a:endParaRPr lang="en-US" dirty="0" smtClean="0"/>
          </a:p>
          <a:p>
            <a:endParaRPr lang="en-US" dirty="0"/>
          </a:p>
        </p:txBody>
      </p:sp>
    </p:spTree>
    <p:extLst>
      <p:ext uri="{BB962C8B-B14F-4D97-AF65-F5344CB8AC3E}">
        <p14:creationId xmlns:p14="http://schemas.microsoft.com/office/powerpoint/2010/main" val="175762895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Scavenger Hunt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Possible guidelines might be:</a:t>
            </a:r>
          </a:p>
          <a:p>
            <a:r>
              <a:rPr lang="en-US" dirty="0" smtClean="0"/>
              <a:t>Photo scavenger hunt</a:t>
            </a:r>
          </a:p>
          <a:p>
            <a:r>
              <a:rPr lang="en-US" dirty="0" smtClean="0"/>
              <a:t>Teams divided into groups</a:t>
            </a:r>
          </a:p>
          <a:p>
            <a:r>
              <a:rPr lang="en-US" dirty="0" smtClean="0"/>
              <a:t>Set a time limit</a:t>
            </a:r>
          </a:p>
          <a:p>
            <a:r>
              <a:rPr lang="en-US" dirty="0" smtClean="0"/>
              <a:t>Recognize the ‘winning team” </a:t>
            </a:r>
          </a:p>
          <a:p>
            <a:r>
              <a:rPr lang="en-US" dirty="0" smtClean="0"/>
              <a:t>Post the pictures for all to see</a:t>
            </a:r>
          </a:p>
          <a:p>
            <a:r>
              <a:rPr lang="en-US" dirty="0" smtClean="0"/>
              <a:t> </a:t>
            </a:r>
            <a:r>
              <a:rPr lang="en-US" dirty="0"/>
              <a:t>D</a:t>
            </a:r>
            <a:r>
              <a:rPr lang="en-US" dirty="0" smtClean="0"/>
              <a:t>o this at the end of the first week of practice or before the first practice takes place</a:t>
            </a:r>
          </a:p>
          <a:p>
            <a:r>
              <a:rPr lang="en-US" dirty="0" smtClean="0"/>
              <a:t>Team meets for dinner afterwards</a:t>
            </a:r>
          </a:p>
          <a:p>
            <a:pPr marL="0" indent="0">
              <a:buNone/>
            </a:pPr>
            <a:endParaRPr lang="en-US" dirty="0"/>
          </a:p>
        </p:txBody>
      </p:sp>
    </p:spTree>
    <p:extLst>
      <p:ext uri="{BB962C8B-B14F-4D97-AF65-F5344CB8AC3E}">
        <p14:creationId xmlns:p14="http://schemas.microsoft.com/office/powerpoint/2010/main" val="38075276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Up All Night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Similar to many college basketball season openings</a:t>
            </a:r>
          </a:p>
          <a:p>
            <a:r>
              <a:rPr lang="en-US" dirty="0" smtClean="0"/>
              <a:t>Activities might include:</a:t>
            </a:r>
          </a:p>
          <a:p>
            <a:endParaRPr lang="en-US" dirty="0" smtClean="0"/>
          </a:p>
          <a:p>
            <a:r>
              <a:rPr lang="en-US" dirty="0" smtClean="0"/>
              <a:t>Teambuilding activities</a:t>
            </a:r>
          </a:p>
          <a:p>
            <a:r>
              <a:rPr lang="en-US" dirty="0" smtClean="0"/>
              <a:t>Midnight workout</a:t>
            </a:r>
          </a:p>
          <a:p>
            <a:r>
              <a:rPr lang="en-US" dirty="0" smtClean="0"/>
              <a:t>Workshops on nutrition, </a:t>
            </a:r>
            <a:r>
              <a:rPr lang="en-US" dirty="0" err="1" smtClean="0"/>
              <a:t>dryland</a:t>
            </a:r>
            <a:r>
              <a:rPr lang="en-US" dirty="0" smtClean="0"/>
              <a:t>, etc.</a:t>
            </a:r>
          </a:p>
          <a:p>
            <a:r>
              <a:rPr lang="en-US" dirty="0" smtClean="0"/>
              <a:t>Team activities (t-shirt design, season theme, pre-meet music)</a:t>
            </a:r>
          </a:p>
          <a:p>
            <a:r>
              <a:rPr lang="en-US" dirty="0" smtClean="0"/>
              <a:t>Team breakfast</a:t>
            </a:r>
            <a:endParaRPr lang="en-US" dirty="0"/>
          </a:p>
        </p:txBody>
      </p:sp>
    </p:spTree>
    <p:extLst>
      <p:ext uri="{BB962C8B-B14F-4D97-AF65-F5344CB8AC3E}">
        <p14:creationId xmlns:p14="http://schemas.microsoft.com/office/powerpoint/2010/main" val="3095497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677096" y="2960799"/>
            <a:ext cx="5064953" cy="1695631"/>
          </a:xfrm>
        </p:spPr>
        <p:txBody>
          <a:bodyPr>
            <a:normAutofit fontScale="90000"/>
          </a:bodyPr>
          <a:lstStyle/>
          <a:p>
            <a:pPr algn="ctr"/>
            <a:r>
              <a:rPr lang="en-US" b="1" dirty="0" smtClean="0"/>
              <a:t>Before or After Practice Examples</a:t>
            </a:r>
            <a:endParaRPr lang="en-US" b="1" dirty="0"/>
          </a:p>
        </p:txBody>
      </p:sp>
      <p:sp>
        <p:nvSpPr>
          <p:cNvPr id="3" name="Content Placeholder 2"/>
          <p:cNvSpPr>
            <a:spLocks noGrp="1"/>
          </p:cNvSpPr>
          <p:nvPr>
            <p:ph idx="1"/>
          </p:nvPr>
        </p:nvSpPr>
        <p:spPr/>
        <p:txBody>
          <a:bodyPr/>
          <a:lstStyle/>
          <a:p>
            <a:r>
              <a:rPr lang="en-US" dirty="0" smtClean="0"/>
              <a:t>Human Knot</a:t>
            </a:r>
          </a:p>
          <a:p>
            <a:endParaRPr lang="en-US" dirty="0"/>
          </a:p>
          <a:p>
            <a:r>
              <a:rPr lang="en-US" dirty="0" smtClean="0"/>
              <a:t>The Box</a:t>
            </a:r>
          </a:p>
          <a:p>
            <a:endParaRPr lang="en-US" dirty="0"/>
          </a:p>
          <a:p>
            <a:pPr marL="64008"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038600"/>
            <a:ext cx="3596640" cy="2635706"/>
          </a:xfrm>
          <a:prstGeom prst="rect">
            <a:avLst/>
          </a:prstGeom>
        </p:spPr>
      </p:pic>
    </p:spTree>
    <p:extLst>
      <p:ext uri="{BB962C8B-B14F-4D97-AF65-F5344CB8AC3E}">
        <p14:creationId xmlns:p14="http://schemas.microsoft.com/office/powerpoint/2010/main" val="59569953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smtClean="0"/>
              <a:t>Building the Team Concept</a:t>
            </a:r>
            <a:endParaRPr lang="en-US" b="1" dirty="0"/>
          </a:p>
        </p:txBody>
      </p:sp>
      <p:sp>
        <p:nvSpPr>
          <p:cNvPr id="4" name="Subtitle 3"/>
          <p:cNvSpPr>
            <a:spLocks noGrp="1"/>
          </p:cNvSpPr>
          <p:nvPr>
            <p:ph type="subTitle"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799"/>
            <a:ext cx="3581400" cy="25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024682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Progressive Dinner</a:t>
            </a:r>
            <a:endParaRPr lang="en-US" b="1" dirty="0"/>
          </a:p>
        </p:txBody>
      </p:sp>
      <p:sp>
        <p:nvSpPr>
          <p:cNvPr id="3" name="Content Placeholder 2"/>
          <p:cNvSpPr>
            <a:spLocks noGrp="1"/>
          </p:cNvSpPr>
          <p:nvPr>
            <p:ph idx="1"/>
          </p:nvPr>
        </p:nvSpPr>
        <p:spPr/>
        <p:txBody>
          <a:bodyPr/>
          <a:lstStyle/>
          <a:p>
            <a:r>
              <a:rPr lang="en-US" dirty="0" smtClean="0"/>
              <a:t>Typical progressive dinner format</a:t>
            </a:r>
          </a:p>
          <a:p>
            <a:endParaRPr lang="en-US" dirty="0"/>
          </a:p>
          <a:p>
            <a:r>
              <a:rPr lang="en-US" dirty="0" smtClean="0"/>
              <a:t>Teambuilding activity at each location</a:t>
            </a:r>
            <a:endParaRPr lang="en-US" dirty="0"/>
          </a:p>
        </p:txBody>
      </p:sp>
      <p:pic>
        <p:nvPicPr>
          <p:cNvPr id="3074" name="Picture 2" descr="C:\Users\Owner\AppData\Local\Microsoft\Windows\Temporary Internet Files\Content.IE5\67NXULMB\MC90021589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318" y="1083406"/>
            <a:ext cx="1525436" cy="192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3373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Self-directed Assignment #7</a:t>
            </a:r>
            <a:endParaRPr lang="en-US" b="1" dirty="0"/>
          </a:p>
        </p:txBody>
      </p:sp>
      <p:sp>
        <p:nvSpPr>
          <p:cNvPr id="3" name="Content Placeholder 2"/>
          <p:cNvSpPr>
            <a:spLocks noGrp="1"/>
          </p:cNvSpPr>
          <p:nvPr>
            <p:ph idx="1"/>
          </p:nvPr>
        </p:nvSpPr>
        <p:spPr/>
        <p:txBody>
          <a:bodyPr/>
          <a:lstStyle/>
          <a:p>
            <a:r>
              <a:rPr lang="en-US" dirty="0" smtClean="0"/>
              <a:t>Adapt two of the teambuilding activities in the resource section for use with your team.</a:t>
            </a:r>
          </a:p>
          <a:p>
            <a:endParaRPr lang="en-US" dirty="0"/>
          </a:p>
          <a:p>
            <a:r>
              <a:rPr lang="en-US" dirty="0" smtClean="0"/>
              <a:t>Design and provide explanations and directions for two additional teambuilding activities </a:t>
            </a:r>
            <a:endParaRPr lang="en-US" dirty="0"/>
          </a:p>
        </p:txBody>
      </p:sp>
    </p:spTree>
    <p:extLst>
      <p:ext uri="{BB962C8B-B14F-4D97-AF65-F5344CB8AC3E}">
        <p14:creationId xmlns:p14="http://schemas.microsoft.com/office/powerpoint/2010/main" val="20615430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smtClean="0"/>
              <a:t>Sports Psychology</a:t>
            </a:r>
            <a:endParaRPr lang="en-US" b="1" dirty="0"/>
          </a:p>
        </p:txBody>
      </p:sp>
      <p:sp>
        <p:nvSpPr>
          <p:cNvPr id="3" name="Subtitle 2"/>
          <p:cNvSpPr>
            <a:spLocks noGrp="1"/>
          </p:cNvSpPr>
          <p:nvPr>
            <p:ph type="subTitle" idx="1"/>
          </p:nvPr>
        </p:nvSpPr>
        <p:spPr/>
        <p:txBody>
          <a:bodyPr/>
          <a:lstStyle/>
          <a:p>
            <a:pPr algn="ctr"/>
            <a:r>
              <a:rPr lang="en-US" dirty="0" smtClean="0"/>
              <a:t>Activities to pull the TEAM together mentally</a:t>
            </a:r>
            <a:endParaRPr lang="en-US" dirty="0"/>
          </a:p>
        </p:txBody>
      </p:sp>
      <p:pic>
        <p:nvPicPr>
          <p:cNvPr id="6" name="Content Placeholder 5"/>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28600" y="152400"/>
            <a:ext cx="2438400" cy="3126153"/>
          </a:xfrm>
        </p:spPr>
      </p:pic>
    </p:spTree>
    <p:extLst>
      <p:ext uri="{BB962C8B-B14F-4D97-AF65-F5344CB8AC3E}">
        <p14:creationId xmlns:p14="http://schemas.microsoft.com/office/powerpoint/2010/main" val="339265217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Once you have established your team expectations and determined which teambuilding activities you wish to use your next step is to develop activities to develop your TEAM mentally.  This will help to make sure everyone is “on the same page”. </a:t>
            </a:r>
            <a:endParaRPr lang="en-US" dirty="0"/>
          </a:p>
        </p:txBody>
      </p:sp>
    </p:spTree>
    <p:extLst>
      <p:ext uri="{BB962C8B-B14F-4D97-AF65-F5344CB8AC3E}">
        <p14:creationId xmlns:p14="http://schemas.microsoft.com/office/powerpoint/2010/main" val="240895847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next section of slides will provide examples of positive mental attitude “activities” which help to motivate athletes and give them an opportunity to discuss with their teammates.  Explanations and examples are found in the resource </a:t>
            </a:r>
            <a:r>
              <a:rPr lang="en-US" dirty="0" smtClean="0"/>
              <a:t>section.</a:t>
            </a:r>
            <a:endParaRPr lang="en-US" dirty="0"/>
          </a:p>
        </p:txBody>
      </p:sp>
    </p:spTree>
    <p:extLst>
      <p:ext uri="{BB962C8B-B14F-4D97-AF65-F5344CB8AC3E}">
        <p14:creationId xmlns:p14="http://schemas.microsoft.com/office/powerpoint/2010/main" val="14780975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Concepts of the Week</a:t>
            </a:r>
            <a:endParaRPr lang="en-US" b="1" dirty="0"/>
          </a:p>
        </p:txBody>
      </p:sp>
      <p:sp>
        <p:nvSpPr>
          <p:cNvPr id="3" name="Content Placeholder 2"/>
          <p:cNvSpPr>
            <a:spLocks noGrp="1"/>
          </p:cNvSpPr>
          <p:nvPr>
            <p:ph idx="1"/>
          </p:nvPr>
        </p:nvSpPr>
        <p:spPr/>
        <p:txBody>
          <a:bodyPr>
            <a:normAutofit lnSpcReduction="10000"/>
          </a:bodyPr>
          <a:lstStyle/>
          <a:p>
            <a:r>
              <a:rPr lang="en-US" dirty="0" smtClean="0"/>
              <a:t>Themes or “concepts” for each week of the season are developed.</a:t>
            </a:r>
          </a:p>
          <a:p>
            <a:pPr marL="64008" indent="0">
              <a:buNone/>
            </a:pPr>
            <a:endParaRPr lang="en-US" dirty="0" smtClean="0"/>
          </a:p>
          <a:p>
            <a:r>
              <a:rPr lang="en-US" dirty="0" smtClean="0"/>
              <a:t>Quotes are posted and discussed daily to tie into the week’s theme.</a:t>
            </a:r>
          </a:p>
          <a:p>
            <a:pPr marL="64008" indent="0">
              <a:buNone/>
            </a:pPr>
            <a:endParaRPr lang="en-US" dirty="0" smtClean="0"/>
          </a:p>
          <a:p>
            <a:r>
              <a:rPr lang="en-US" dirty="0" smtClean="0"/>
              <a:t>Each week’s theme builds into the following week.</a:t>
            </a:r>
            <a:endParaRPr lang="en-US" dirty="0"/>
          </a:p>
        </p:txBody>
      </p:sp>
    </p:spTree>
    <p:extLst>
      <p:ext uri="{BB962C8B-B14F-4D97-AF65-F5344CB8AC3E}">
        <p14:creationId xmlns:p14="http://schemas.microsoft.com/office/powerpoint/2010/main" val="61175341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Examples</a:t>
            </a:r>
            <a:endParaRPr lang="en-US" b="1" dirty="0"/>
          </a:p>
        </p:txBody>
      </p:sp>
      <p:sp>
        <p:nvSpPr>
          <p:cNvPr id="5" name="Content Placeholder 4"/>
          <p:cNvSpPr>
            <a:spLocks noGrp="1"/>
          </p:cNvSpPr>
          <p:nvPr>
            <p:ph sz="half" idx="1"/>
          </p:nvPr>
        </p:nvSpPr>
        <p:spPr/>
        <p:txBody>
          <a:bodyPr>
            <a:normAutofit fontScale="70000" lnSpcReduction="20000"/>
          </a:bodyPr>
          <a:lstStyle/>
          <a:p>
            <a:pPr marL="578358" indent="-514350">
              <a:buFont typeface="+mj-lt"/>
              <a:buAutoNum type="arabicPeriod"/>
            </a:pPr>
            <a:r>
              <a:rPr lang="en-US" dirty="0" smtClean="0"/>
              <a:t>Happy but Never Satisfied</a:t>
            </a:r>
          </a:p>
          <a:p>
            <a:pPr marL="578358" indent="-514350">
              <a:buFont typeface="+mj-lt"/>
              <a:buAutoNum type="arabicPeriod"/>
            </a:pPr>
            <a:r>
              <a:rPr lang="en-US" dirty="0" smtClean="0"/>
              <a:t>Teamwork</a:t>
            </a:r>
          </a:p>
          <a:p>
            <a:pPr marL="578358" indent="-514350">
              <a:buFont typeface="+mj-lt"/>
              <a:buAutoNum type="arabicPeriod"/>
            </a:pPr>
            <a:r>
              <a:rPr lang="en-US" dirty="0" smtClean="0"/>
              <a:t>Technical Excellence</a:t>
            </a:r>
          </a:p>
          <a:p>
            <a:pPr marL="578358" indent="-514350">
              <a:buFont typeface="+mj-lt"/>
              <a:buAutoNum type="arabicPeriod"/>
            </a:pPr>
            <a:r>
              <a:rPr lang="en-US" dirty="0" smtClean="0"/>
              <a:t>Effort</a:t>
            </a:r>
          </a:p>
          <a:p>
            <a:pPr marL="578358" indent="-514350">
              <a:buFont typeface="+mj-lt"/>
              <a:buAutoNum type="arabicPeriod"/>
            </a:pPr>
            <a:r>
              <a:rPr lang="en-US" dirty="0" smtClean="0"/>
              <a:t>Positive Thinking</a:t>
            </a:r>
          </a:p>
          <a:p>
            <a:pPr marL="578358" indent="-514350">
              <a:buFont typeface="+mj-lt"/>
              <a:buAutoNum type="arabicPeriod"/>
            </a:pPr>
            <a:r>
              <a:rPr lang="en-US" dirty="0" smtClean="0"/>
              <a:t>Sportsmanship</a:t>
            </a:r>
          </a:p>
          <a:p>
            <a:pPr marL="578358" indent="-514350">
              <a:buFont typeface="+mj-lt"/>
              <a:buAutoNum type="arabicPeriod"/>
            </a:pPr>
            <a:r>
              <a:rPr lang="en-US" dirty="0" smtClean="0"/>
              <a:t>Beginning to Visualize</a:t>
            </a:r>
          </a:p>
          <a:p>
            <a:pPr marL="578358" indent="-514350">
              <a:buFont typeface="+mj-lt"/>
              <a:buAutoNum type="arabicPeriod"/>
            </a:pPr>
            <a:r>
              <a:rPr lang="en-US" dirty="0" smtClean="0"/>
              <a:t>Consistency</a:t>
            </a:r>
          </a:p>
          <a:p>
            <a:pPr marL="578358" indent="-514350">
              <a:buFont typeface="+mj-lt"/>
              <a:buAutoNum type="arabicPeriod"/>
            </a:pPr>
            <a:r>
              <a:rPr lang="en-US" dirty="0" smtClean="0"/>
              <a:t>Dealing with Adversity</a:t>
            </a:r>
          </a:p>
          <a:p>
            <a:endParaRPr lang="en-US" dirty="0"/>
          </a:p>
        </p:txBody>
      </p:sp>
      <p:sp>
        <p:nvSpPr>
          <p:cNvPr id="6" name="Content Placeholder 5"/>
          <p:cNvSpPr>
            <a:spLocks noGrp="1"/>
          </p:cNvSpPr>
          <p:nvPr>
            <p:ph sz="half" idx="2"/>
          </p:nvPr>
        </p:nvSpPr>
        <p:spPr/>
        <p:txBody>
          <a:bodyPr>
            <a:normAutofit fontScale="70000" lnSpcReduction="20000"/>
          </a:bodyPr>
          <a:lstStyle/>
          <a:p>
            <a:pPr marL="578358" indent="-514350">
              <a:buFont typeface="+mj-lt"/>
              <a:buAutoNum type="arabicPeriod" startAt="10"/>
            </a:pPr>
            <a:r>
              <a:rPr lang="en-US" dirty="0" smtClean="0"/>
              <a:t>Focusing your Attention</a:t>
            </a:r>
          </a:p>
          <a:p>
            <a:pPr marL="578358" indent="-514350">
              <a:buFont typeface="+mj-lt"/>
              <a:buAutoNum type="arabicPeriod" startAt="10"/>
            </a:pPr>
            <a:r>
              <a:rPr lang="en-US" dirty="0" smtClean="0"/>
              <a:t>Expectations</a:t>
            </a:r>
          </a:p>
          <a:p>
            <a:pPr marL="578358" indent="-514350">
              <a:buFont typeface="+mj-lt"/>
              <a:buAutoNum type="arabicPeriod" startAt="10"/>
            </a:pPr>
            <a:r>
              <a:rPr lang="en-US" dirty="0" smtClean="0"/>
              <a:t>Relaxation</a:t>
            </a:r>
          </a:p>
          <a:p>
            <a:pPr marL="578358" indent="-514350">
              <a:buFont typeface="+mj-lt"/>
              <a:buAutoNum type="arabicPeriod" startAt="10"/>
            </a:pPr>
            <a:r>
              <a:rPr lang="en-US" dirty="0" smtClean="0"/>
              <a:t>Confidence</a:t>
            </a:r>
          </a:p>
          <a:p>
            <a:pPr marL="64008" indent="0">
              <a:buNone/>
            </a:pPr>
            <a:endParaRPr lang="en-US" dirty="0"/>
          </a:p>
        </p:txBody>
      </p:sp>
    </p:spTree>
    <p:extLst>
      <p:ext uri="{BB962C8B-B14F-4D97-AF65-F5344CB8AC3E}">
        <p14:creationId xmlns:p14="http://schemas.microsoft.com/office/powerpoint/2010/main" val="363764005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Happy but Never Satisfied quotes</a:t>
            </a:r>
            <a:endParaRPr lang="en-US" b="1" dirty="0"/>
          </a:p>
        </p:txBody>
      </p:sp>
      <p:sp>
        <p:nvSpPr>
          <p:cNvPr id="3" name="Content Placeholder 2"/>
          <p:cNvSpPr>
            <a:spLocks noGrp="1"/>
          </p:cNvSpPr>
          <p:nvPr>
            <p:ph sz="half" idx="1"/>
          </p:nvPr>
        </p:nvSpPr>
        <p:spPr/>
        <p:txBody>
          <a:bodyPr>
            <a:normAutofit fontScale="85000" lnSpcReduction="20000"/>
          </a:bodyPr>
          <a:lstStyle/>
          <a:p>
            <a:r>
              <a:rPr lang="en-US" dirty="0" smtClean="0"/>
              <a:t>Goal Setting</a:t>
            </a:r>
            <a:endParaRPr lang="en-US" dirty="0"/>
          </a:p>
        </p:txBody>
      </p:sp>
      <p:sp>
        <p:nvSpPr>
          <p:cNvPr id="4" name="Content Placeholder 3"/>
          <p:cNvSpPr>
            <a:spLocks noGrp="1"/>
          </p:cNvSpPr>
          <p:nvPr>
            <p:ph sz="half" idx="2"/>
          </p:nvPr>
        </p:nvSpPr>
        <p:spPr/>
        <p:txBody>
          <a:bodyPr>
            <a:normAutofit fontScale="85000" lnSpcReduction="20000"/>
          </a:bodyPr>
          <a:lstStyle/>
          <a:p>
            <a:r>
              <a:rPr lang="en-US" sz="2000" dirty="0" smtClean="0"/>
              <a:t>Develop a burning desire to reach your goals.  Visualize then as though they were already true</a:t>
            </a:r>
          </a:p>
          <a:p>
            <a:endParaRPr lang="en-US" sz="2000" dirty="0"/>
          </a:p>
          <a:p>
            <a:r>
              <a:rPr lang="en-US" sz="2000" dirty="0" smtClean="0"/>
              <a:t>You can’t win today on what you did in the last race.</a:t>
            </a:r>
          </a:p>
          <a:p>
            <a:endParaRPr lang="en-US" sz="2000" dirty="0"/>
          </a:p>
          <a:p>
            <a:r>
              <a:rPr lang="en-US" sz="2000" dirty="0" smtClean="0"/>
              <a:t>Be satisfied with nothing but your best.</a:t>
            </a:r>
          </a:p>
          <a:p>
            <a:endParaRPr lang="en-US" sz="2000" dirty="0"/>
          </a:p>
          <a:p>
            <a:r>
              <a:rPr lang="en-US" sz="2000" dirty="0" smtClean="0"/>
              <a:t>Winners see what they can become rater than what they are.</a:t>
            </a:r>
          </a:p>
          <a:p>
            <a:endParaRPr lang="en-US" dirty="0"/>
          </a:p>
          <a:p>
            <a:endParaRPr lang="en-US" dirty="0"/>
          </a:p>
        </p:txBody>
      </p:sp>
    </p:spTree>
    <p:extLst>
      <p:ext uri="{BB962C8B-B14F-4D97-AF65-F5344CB8AC3E}">
        <p14:creationId xmlns:p14="http://schemas.microsoft.com/office/powerpoint/2010/main" val="359654403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b="1" dirty="0" smtClean="0"/>
              <a:t>Workout Logs</a:t>
            </a:r>
            <a:endParaRPr lang="en-US" b="1" dirty="0"/>
          </a:p>
        </p:txBody>
      </p:sp>
      <p:sp>
        <p:nvSpPr>
          <p:cNvPr id="7" name="Content Placeholder 6"/>
          <p:cNvSpPr>
            <a:spLocks noGrp="1"/>
          </p:cNvSpPr>
          <p:nvPr>
            <p:ph idx="1"/>
          </p:nvPr>
        </p:nvSpPr>
        <p:spPr/>
        <p:txBody>
          <a:bodyPr>
            <a:normAutofit fontScale="92500" lnSpcReduction="20000"/>
          </a:bodyPr>
          <a:lstStyle/>
          <a:p>
            <a:r>
              <a:rPr lang="en-US" dirty="0" smtClean="0"/>
              <a:t>Keeping a workout log allows the swimmer or diver the ability to keep record of their work effort and their progress throughout the season.  </a:t>
            </a:r>
          </a:p>
          <a:p>
            <a:r>
              <a:rPr lang="en-US" dirty="0" smtClean="0"/>
              <a:t>Written workout logs can include motivational quotes and the dates of meets as well.</a:t>
            </a:r>
          </a:p>
          <a:p>
            <a:r>
              <a:rPr lang="en-US" dirty="0" smtClean="0"/>
              <a:t>Electronic workout logs may be the choice of your athletes.  Records can be kept via a phone app.</a:t>
            </a:r>
            <a:endParaRPr lang="en-US" dirty="0"/>
          </a:p>
        </p:txBody>
      </p:sp>
    </p:spTree>
    <p:extLst>
      <p:ext uri="{BB962C8B-B14F-4D97-AF65-F5344CB8AC3E}">
        <p14:creationId xmlns:p14="http://schemas.microsoft.com/office/powerpoint/2010/main" val="34716512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Coach-Designed Workout Logs</a:t>
            </a:r>
            <a:endParaRPr lang="en-US" b="1" dirty="0"/>
          </a:p>
        </p:txBody>
      </p:sp>
      <p:sp>
        <p:nvSpPr>
          <p:cNvPr id="6" name="Content Placeholder 5"/>
          <p:cNvSpPr>
            <a:spLocks noGrp="1"/>
          </p:cNvSpPr>
          <p:nvPr>
            <p:ph idx="1"/>
          </p:nvPr>
        </p:nvSpPr>
        <p:spPr/>
        <p:txBody>
          <a:bodyPr>
            <a:normAutofit fontScale="85000" lnSpcReduction="20000"/>
          </a:bodyPr>
          <a:lstStyle/>
          <a:p>
            <a:r>
              <a:rPr lang="en-US" dirty="0" smtClean="0"/>
              <a:t>Daily training logs to record the athlete’s accomplishments and struggles as well as daily and weekly goals.</a:t>
            </a:r>
          </a:p>
          <a:p>
            <a:endParaRPr lang="en-US" dirty="0"/>
          </a:p>
          <a:p>
            <a:r>
              <a:rPr lang="en-US" dirty="0" smtClean="0"/>
              <a:t>The Concept of the Week may be recorded on the logs as well.</a:t>
            </a:r>
          </a:p>
          <a:p>
            <a:endParaRPr lang="en-US" dirty="0"/>
          </a:p>
          <a:p>
            <a:r>
              <a:rPr lang="en-US" dirty="0" smtClean="0"/>
              <a:t>An example of a coach-designed workout log is provided in the resource </a:t>
            </a:r>
            <a:r>
              <a:rPr lang="en-US" dirty="0" smtClean="0"/>
              <a:t>section.</a:t>
            </a:r>
            <a:endParaRPr lang="en-US" dirty="0"/>
          </a:p>
        </p:txBody>
      </p:sp>
    </p:spTree>
    <p:extLst>
      <p:ext uri="{BB962C8B-B14F-4D97-AF65-F5344CB8AC3E}">
        <p14:creationId xmlns:p14="http://schemas.microsoft.com/office/powerpoint/2010/main" val="18342115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Self-directed Assignment #1</a:t>
            </a:r>
            <a:br>
              <a:rPr lang="en-US" b="1" dirty="0" smtClean="0"/>
            </a:br>
            <a:r>
              <a:rPr lang="en-US" b="1" dirty="0" smtClean="0"/>
              <a:t>Before we begin:</a:t>
            </a:r>
            <a:endParaRPr lang="en-US" b="1" dirty="0"/>
          </a:p>
        </p:txBody>
      </p:sp>
      <p:sp>
        <p:nvSpPr>
          <p:cNvPr id="3" name="Content Placeholder 2"/>
          <p:cNvSpPr>
            <a:spLocks noGrp="1"/>
          </p:cNvSpPr>
          <p:nvPr>
            <p:ph idx="1"/>
          </p:nvPr>
        </p:nvSpPr>
        <p:spPr/>
        <p:txBody>
          <a:bodyPr/>
          <a:lstStyle/>
          <a:p>
            <a:r>
              <a:rPr lang="en-US" dirty="0" smtClean="0"/>
              <a:t>Define “TEAM” in your own words.</a:t>
            </a:r>
          </a:p>
          <a:p>
            <a:endParaRPr lang="en-US" dirty="0"/>
          </a:p>
          <a:p>
            <a:r>
              <a:rPr lang="en-US" dirty="0" smtClean="0"/>
              <a:t>List 5 – 10 things you know about teambuilding.</a:t>
            </a:r>
            <a:endParaRPr lang="en-US" dirty="0"/>
          </a:p>
        </p:txBody>
      </p:sp>
    </p:spTree>
    <p:extLst>
      <p:ext uri="{BB962C8B-B14F-4D97-AF65-F5344CB8AC3E}">
        <p14:creationId xmlns:p14="http://schemas.microsoft.com/office/powerpoint/2010/main" val="19554943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842327" y="2650353"/>
            <a:ext cx="5064953" cy="2127202"/>
          </a:xfrm>
        </p:spPr>
        <p:txBody>
          <a:bodyPr>
            <a:normAutofit/>
          </a:bodyPr>
          <a:lstStyle/>
          <a:p>
            <a:pPr algn="ctr"/>
            <a:r>
              <a:rPr lang="en-US" b="1" dirty="0" smtClean="0"/>
              <a:t>Swim Speeds</a:t>
            </a:r>
            <a:br>
              <a:rPr lang="en-US" b="1" dirty="0" smtClean="0"/>
            </a:br>
            <a:r>
              <a:rPr lang="en-US" b="1" dirty="0" smtClean="0"/>
              <a:t/>
            </a:r>
            <a:br>
              <a:rPr lang="en-US" b="1" dirty="0" smtClean="0"/>
            </a:br>
            <a:r>
              <a:rPr lang="en-US" sz="2000" i="1" dirty="0" smtClean="0"/>
              <a:t>an electronic swimming log and more</a:t>
            </a:r>
            <a:endParaRPr lang="en-US" sz="2000" b="1" i="1" dirty="0"/>
          </a:p>
        </p:txBody>
      </p:sp>
      <p:sp>
        <p:nvSpPr>
          <p:cNvPr id="3" name="Content Placeholder 2"/>
          <p:cNvSpPr>
            <a:spLocks noGrp="1"/>
          </p:cNvSpPr>
          <p:nvPr>
            <p:ph idx="1"/>
          </p:nvPr>
        </p:nvSpPr>
        <p:spPr/>
        <p:txBody>
          <a:bodyPr>
            <a:normAutofit fontScale="92500" lnSpcReduction="10000"/>
          </a:bodyPr>
          <a:lstStyle/>
          <a:p>
            <a:r>
              <a:rPr lang="en-US" dirty="0" smtClean="0"/>
              <a:t>Free App for phones</a:t>
            </a:r>
          </a:p>
          <a:p>
            <a:endParaRPr lang="en-US" dirty="0" smtClean="0"/>
          </a:p>
          <a:p>
            <a:r>
              <a:rPr lang="en-US" dirty="0" smtClean="0"/>
              <a:t>INCLUDED:</a:t>
            </a:r>
            <a:endParaRPr lang="en-US" dirty="0"/>
          </a:p>
          <a:p>
            <a:pPr>
              <a:buFont typeface="Wingdings" pitchFamily="2" charset="2"/>
              <a:buChar char="Ø"/>
            </a:pPr>
            <a:r>
              <a:rPr lang="en-US" dirty="0" smtClean="0"/>
              <a:t>Calculator to determine swim distance, time, pace, and speed quickly and easily</a:t>
            </a:r>
          </a:p>
          <a:p>
            <a:pPr>
              <a:buFont typeface="Wingdings" pitchFamily="2" charset="2"/>
              <a:buChar char="Ø"/>
            </a:pPr>
            <a:r>
              <a:rPr lang="en-US" dirty="0" smtClean="0"/>
              <a:t>Logs workouts</a:t>
            </a:r>
          </a:p>
          <a:p>
            <a:pPr>
              <a:buFont typeface="Wingdings" pitchFamily="2" charset="2"/>
              <a:buChar char="Ø"/>
            </a:pPr>
            <a:r>
              <a:rPr lang="en-US" dirty="0" smtClean="0"/>
              <a:t>Calorie calculation</a:t>
            </a:r>
          </a:p>
          <a:p>
            <a:pPr>
              <a:buFont typeface="Wingdings" pitchFamily="2" charset="2"/>
              <a:buChar char="Ø"/>
            </a:pPr>
            <a:r>
              <a:rPr lang="en-US" dirty="0" smtClean="0"/>
              <a:t>Log for heart rate information</a:t>
            </a:r>
            <a:endParaRPr lang="en-US" dirty="0"/>
          </a:p>
        </p:txBody>
      </p:sp>
    </p:spTree>
    <p:extLst>
      <p:ext uri="{BB962C8B-B14F-4D97-AF65-F5344CB8AC3E}">
        <p14:creationId xmlns:p14="http://schemas.microsoft.com/office/powerpoint/2010/main" val="3388578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Workout Logs</a:t>
            </a:r>
            <a:endParaRPr lang="en-US" b="1" dirty="0"/>
          </a:p>
        </p:txBody>
      </p:sp>
      <p:sp>
        <p:nvSpPr>
          <p:cNvPr id="3" name="Content Placeholder 2"/>
          <p:cNvSpPr>
            <a:spLocks noGrp="1"/>
          </p:cNvSpPr>
          <p:nvPr>
            <p:ph idx="1"/>
          </p:nvPr>
        </p:nvSpPr>
        <p:spPr/>
        <p:txBody>
          <a:bodyPr>
            <a:normAutofit fontScale="92500"/>
          </a:bodyPr>
          <a:lstStyle/>
          <a:p>
            <a:r>
              <a:rPr lang="en-US" dirty="0" smtClean="0"/>
              <a:t>Whichever form of workout log you choose to use with your program, stress to your athletes that keeping records of their work, frustrations, effort levels, progress, times, and successes will help them greatly when it comes to preparing for the championship portion of the season.</a:t>
            </a:r>
            <a:endParaRPr lang="en-US" dirty="0"/>
          </a:p>
        </p:txBody>
      </p:sp>
    </p:spTree>
    <p:extLst>
      <p:ext uri="{BB962C8B-B14F-4D97-AF65-F5344CB8AC3E}">
        <p14:creationId xmlns:p14="http://schemas.microsoft.com/office/powerpoint/2010/main" val="228624488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My Road Map</a:t>
            </a:r>
            <a:endParaRPr lang="en-US" b="1" dirty="0"/>
          </a:p>
        </p:txBody>
      </p:sp>
      <p:sp>
        <p:nvSpPr>
          <p:cNvPr id="3" name="Content Placeholder 2"/>
          <p:cNvSpPr>
            <a:spLocks noGrp="1"/>
          </p:cNvSpPr>
          <p:nvPr>
            <p:ph idx="1"/>
          </p:nvPr>
        </p:nvSpPr>
        <p:spPr/>
        <p:txBody>
          <a:bodyPr>
            <a:normAutofit lnSpcReduction="10000"/>
          </a:bodyPr>
          <a:lstStyle/>
          <a:p>
            <a:r>
              <a:rPr lang="en-US" dirty="0" smtClean="0"/>
              <a:t>My Road Map is a log of events, times/scores, goals, ultimate goals, current time/score for each meet. </a:t>
            </a:r>
          </a:p>
          <a:p>
            <a:r>
              <a:rPr lang="en-US" dirty="0" smtClean="0"/>
              <a:t>This can be used as a post-meet evaluation.</a:t>
            </a:r>
          </a:p>
          <a:p>
            <a:endParaRPr lang="en-US" dirty="0"/>
          </a:p>
          <a:p>
            <a:r>
              <a:rPr lang="en-US" dirty="0" smtClean="0"/>
              <a:t>You can find the My Road Map form in the resource </a:t>
            </a:r>
            <a:r>
              <a:rPr lang="en-US" dirty="0" smtClean="0"/>
              <a:t>section.</a:t>
            </a:r>
            <a:endParaRPr lang="en-US" dirty="0"/>
          </a:p>
        </p:txBody>
      </p:sp>
    </p:spTree>
    <p:extLst>
      <p:ext uri="{BB962C8B-B14F-4D97-AF65-F5344CB8AC3E}">
        <p14:creationId xmlns:p14="http://schemas.microsoft.com/office/powerpoint/2010/main" val="59051050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Daily Talks</a:t>
            </a:r>
            <a:endParaRPr lang="en-US" b="1" dirty="0"/>
          </a:p>
        </p:txBody>
      </p:sp>
      <p:sp>
        <p:nvSpPr>
          <p:cNvPr id="3" name="Content Placeholder 2"/>
          <p:cNvSpPr>
            <a:spLocks noGrp="1"/>
          </p:cNvSpPr>
          <p:nvPr>
            <p:ph idx="1"/>
          </p:nvPr>
        </p:nvSpPr>
        <p:spPr/>
        <p:txBody>
          <a:bodyPr>
            <a:normAutofit lnSpcReduction="10000"/>
          </a:bodyPr>
          <a:lstStyle/>
          <a:p>
            <a:r>
              <a:rPr lang="en-US" dirty="0" smtClean="0"/>
              <a:t>Daily talks are another way to motivate your athletes.  These are 5-10 minute talks dealing with positive thinking, goals, imagery, and self-belief.</a:t>
            </a:r>
          </a:p>
          <a:p>
            <a:endParaRPr lang="en-US" dirty="0"/>
          </a:p>
          <a:p>
            <a:r>
              <a:rPr lang="en-US" dirty="0" smtClean="0"/>
              <a:t>These talks can take place while they are stretching, recovering between sets, or at the end of practice.</a:t>
            </a:r>
            <a:endParaRPr lang="en-US" dirty="0"/>
          </a:p>
        </p:txBody>
      </p:sp>
    </p:spTree>
    <p:extLst>
      <p:ext uri="{BB962C8B-B14F-4D97-AF65-F5344CB8AC3E}">
        <p14:creationId xmlns:p14="http://schemas.microsoft.com/office/powerpoint/2010/main" val="357271047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Daily Talks</a:t>
            </a:r>
            <a:endParaRPr lang="en-US" b="1" dirty="0"/>
          </a:p>
        </p:txBody>
      </p:sp>
      <p:sp>
        <p:nvSpPr>
          <p:cNvPr id="3" name="Content Placeholder 2"/>
          <p:cNvSpPr>
            <a:spLocks noGrp="1"/>
          </p:cNvSpPr>
          <p:nvPr>
            <p:ph idx="1"/>
          </p:nvPr>
        </p:nvSpPr>
        <p:spPr/>
        <p:txBody>
          <a:bodyPr>
            <a:normAutofit lnSpcReduction="10000"/>
          </a:bodyPr>
          <a:lstStyle/>
          <a:p>
            <a:r>
              <a:rPr lang="en-US" dirty="0" smtClean="0"/>
              <a:t>Ideas for the daily talks can come from quotes, from motivational books, from online sources, from other coaches or current events.  Since the talks are short they will not take time away from training.  </a:t>
            </a:r>
          </a:p>
          <a:p>
            <a:endParaRPr lang="en-US" dirty="0"/>
          </a:p>
          <a:p>
            <a:r>
              <a:rPr lang="en-US" dirty="0" smtClean="0"/>
              <a:t>Examples are found in the resource </a:t>
            </a:r>
            <a:r>
              <a:rPr lang="en-US" dirty="0" smtClean="0"/>
              <a:t>section.</a:t>
            </a:r>
            <a:endParaRPr lang="en-US" dirty="0"/>
          </a:p>
        </p:txBody>
      </p:sp>
    </p:spTree>
    <p:extLst>
      <p:ext uri="{BB962C8B-B14F-4D97-AF65-F5344CB8AC3E}">
        <p14:creationId xmlns:p14="http://schemas.microsoft.com/office/powerpoint/2010/main" val="113924062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Reading to Motivate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Challenge your athletes to read books dealing with a swimming or diving challenge / struggle / accomplishment.  </a:t>
            </a:r>
            <a:endParaRPr lang="en-US" dirty="0"/>
          </a:p>
          <a:p>
            <a:r>
              <a:rPr lang="en-US" dirty="0" smtClean="0"/>
              <a:t>A group discussion can then take place after the books have been read.  </a:t>
            </a:r>
          </a:p>
          <a:p>
            <a:endParaRPr lang="en-US" dirty="0"/>
          </a:p>
          <a:p>
            <a:r>
              <a:rPr lang="en-US" dirty="0" smtClean="0"/>
              <a:t>A list of possible books is included in the resource </a:t>
            </a:r>
            <a:r>
              <a:rPr lang="en-US" dirty="0" smtClean="0"/>
              <a:t>section.</a:t>
            </a:r>
            <a:endParaRPr lang="en-US" dirty="0" smtClean="0"/>
          </a:p>
          <a:p>
            <a:endParaRPr lang="en-US" dirty="0"/>
          </a:p>
          <a:p>
            <a:endParaRPr lang="en-US" dirty="0"/>
          </a:p>
        </p:txBody>
      </p:sp>
    </p:spTree>
    <p:extLst>
      <p:ext uri="{BB962C8B-B14F-4D97-AF65-F5344CB8AC3E}">
        <p14:creationId xmlns:p14="http://schemas.microsoft.com/office/powerpoint/2010/main" val="82968783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Self-directed Assignment #8</a:t>
            </a:r>
            <a:endParaRPr lang="en-US" b="1" dirty="0"/>
          </a:p>
        </p:txBody>
      </p:sp>
      <p:sp>
        <p:nvSpPr>
          <p:cNvPr id="3" name="Content Placeholder 2"/>
          <p:cNvSpPr>
            <a:spLocks noGrp="1"/>
          </p:cNvSpPr>
          <p:nvPr>
            <p:ph idx="1"/>
          </p:nvPr>
        </p:nvSpPr>
        <p:spPr/>
        <p:txBody>
          <a:bodyPr/>
          <a:lstStyle/>
          <a:p>
            <a:r>
              <a:rPr lang="en-US" dirty="0" smtClean="0"/>
              <a:t>Prepare an outline of two weeks of motivational “talks” or activities to address the mental side of developing a TEAM.  Feel free to use motivational readings or books you have read.</a:t>
            </a:r>
            <a:endParaRPr lang="en-US" dirty="0"/>
          </a:p>
        </p:txBody>
      </p:sp>
    </p:spTree>
    <p:extLst>
      <p:ext uri="{BB962C8B-B14F-4D97-AF65-F5344CB8AC3E}">
        <p14:creationId xmlns:p14="http://schemas.microsoft.com/office/powerpoint/2010/main" val="245326893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Thinking Outside the Bowl </a:t>
            </a:r>
            <a:endParaRPr lang="en-US" dirty="0"/>
          </a:p>
        </p:txBody>
      </p:sp>
      <p:sp>
        <p:nvSpPr>
          <p:cNvPr id="3" name="Subtitle 2"/>
          <p:cNvSpPr>
            <a:spLocks noGrp="1"/>
          </p:cNvSpPr>
          <p:nvPr>
            <p:ph type="subTitle" idx="1"/>
          </p:nvPr>
        </p:nvSpPr>
        <p:spPr/>
        <p:txBody>
          <a:bodyPr>
            <a:normAutofit lnSpcReduction="10000"/>
          </a:bodyPr>
          <a:lstStyle/>
          <a:p>
            <a:pPr algn="ctr"/>
            <a:r>
              <a:rPr lang="en-US" dirty="0" smtClean="0"/>
              <a:t>Specialty Workouts to Keep it Fun and to Foster a Sense of TEAM</a:t>
            </a:r>
            <a:endParaRPr lang="en-US" dirty="0"/>
          </a:p>
        </p:txBody>
      </p:sp>
    </p:spTree>
    <p:extLst>
      <p:ext uri="{BB962C8B-B14F-4D97-AF65-F5344CB8AC3E}">
        <p14:creationId xmlns:p14="http://schemas.microsoft.com/office/powerpoint/2010/main" val="245300731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381000"/>
            <a:ext cx="2407920" cy="3339680"/>
          </a:xfrm>
          <a:prstGeom prst="rect">
            <a:avLst/>
          </a:prstGeom>
          <a:ln w="228600" cap="sq" cmpd="thickThin">
            <a:solidFill>
              <a:srgbClr val="000000"/>
            </a:solidFill>
            <a:prstDash val="solid"/>
            <a:miter lim="800000"/>
          </a:ln>
          <a:effectLst>
            <a:innerShdw blurRad="76200">
              <a:srgbClr val="000000"/>
            </a:innerShdw>
          </a:effectLst>
        </p:spPr>
      </p:pic>
      <p:sp>
        <p:nvSpPr>
          <p:cNvPr id="3" name="TextBox 2"/>
          <p:cNvSpPr txBox="1"/>
          <p:nvPr/>
        </p:nvSpPr>
        <p:spPr>
          <a:xfrm>
            <a:off x="3048000" y="769398"/>
            <a:ext cx="4572000" cy="3693319"/>
          </a:xfrm>
          <a:prstGeom prst="rect">
            <a:avLst/>
          </a:prstGeom>
          <a:noFill/>
        </p:spPr>
        <p:txBody>
          <a:bodyPr wrap="square" rtlCol="0">
            <a:spAutoFit/>
          </a:bodyPr>
          <a:lstStyle/>
          <a:p>
            <a:r>
              <a:rPr lang="en-US" dirty="0" smtClean="0"/>
              <a:t>When the swimmers are having fun they are more apt to work together and to  challenge one another.  </a:t>
            </a:r>
          </a:p>
          <a:p>
            <a:endParaRPr lang="en-US" dirty="0"/>
          </a:p>
          <a:p>
            <a:r>
              <a:rPr lang="en-US" dirty="0" smtClean="0"/>
              <a:t>Thinking “outside of the bowl” when designing workouts keeps the idea of work fresh.  </a:t>
            </a:r>
          </a:p>
          <a:p>
            <a:endParaRPr lang="en-US" dirty="0"/>
          </a:p>
          <a:p>
            <a:r>
              <a:rPr lang="en-US" dirty="0" smtClean="0"/>
              <a:t>The next slides give rationale  and examples of specialty workouts you might include in your program.  Complete explanations are found in the resource section of this presentation.</a:t>
            </a:r>
            <a:endParaRPr lang="en-US" dirty="0"/>
          </a:p>
        </p:txBody>
      </p:sp>
    </p:spTree>
    <p:extLst>
      <p:ext uri="{BB962C8B-B14F-4D97-AF65-F5344CB8AC3E}">
        <p14:creationId xmlns:p14="http://schemas.microsoft.com/office/powerpoint/2010/main" val="90187126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lstStyle/>
          <a:p>
            <a:r>
              <a:rPr lang="en-US" dirty="0" smtClean="0"/>
              <a:t>Lap after Lap - Day after Day can lead to boredom and reduced performance and focus.  Repetition of the same thing over and over is not fun for the athletes or the coach.  Approaching workouts in a creative way will help “mix it up” for everyone.  </a:t>
            </a:r>
            <a:endParaRPr lang="en-US" dirty="0"/>
          </a:p>
        </p:txBody>
      </p:sp>
    </p:spTree>
    <p:extLst>
      <p:ext uri="{BB962C8B-B14F-4D97-AF65-F5344CB8AC3E}">
        <p14:creationId xmlns:p14="http://schemas.microsoft.com/office/powerpoint/2010/main" val="374686611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Team Concept</a:t>
            </a:r>
            <a:endParaRPr lang="en-US" b="1" dirty="0"/>
          </a:p>
        </p:txBody>
      </p:sp>
      <p:sp>
        <p:nvSpPr>
          <p:cNvPr id="3" name="Content Placeholder 2"/>
          <p:cNvSpPr>
            <a:spLocks noGrp="1"/>
          </p:cNvSpPr>
          <p:nvPr>
            <p:ph idx="1"/>
          </p:nvPr>
        </p:nvSpPr>
        <p:spPr/>
        <p:txBody>
          <a:bodyPr>
            <a:normAutofit/>
          </a:bodyPr>
          <a:lstStyle/>
          <a:p>
            <a:r>
              <a:rPr lang="en-US" dirty="0" smtClean="0"/>
              <a:t>High school swimming and diving is unique because of TEAM.    Because high school swimming  keeps a team score </a:t>
            </a:r>
            <a:r>
              <a:rPr lang="en-US" dirty="0"/>
              <a:t>t</a:t>
            </a:r>
            <a:r>
              <a:rPr lang="en-US" dirty="0" smtClean="0"/>
              <a:t>he athletes must work together and support one another to achieve total success.  </a:t>
            </a:r>
          </a:p>
        </p:txBody>
      </p:sp>
    </p:spTree>
    <p:extLst>
      <p:ext uri="{BB962C8B-B14F-4D97-AF65-F5344CB8AC3E}">
        <p14:creationId xmlns:p14="http://schemas.microsoft.com/office/powerpoint/2010/main" val="99780831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677096" y="2884599"/>
            <a:ext cx="5064953" cy="1695631"/>
          </a:xfrm>
        </p:spPr>
        <p:txBody>
          <a:bodyPr>
            <a:normAutofit fontScale="90000"/>
          </a:bodyPr>
          <a:lstStyle/>
          <a:p>
            <a:pPr algn="ctr"/>
            <a:r>
              <a:rPr lang="en-US" b="1" dirty="0" smtClean="0"/>
              <a:t>Have Fun …</a:t>
            </a:r>
            <a:br>
              <a:rPr lang="en-US" b="1" dirty="0" smtClean="0"/>
            </a:br>
            <a:r>
              <a:rPr lang="en-US" b="1" dirty="0" smtClean="0"/>
              <a:t> Be Creative… </a:t>
            </a:r>
            <a:br>
              <a:rPr lang="en-US" b="1" dirty="0" smtClean="0"/>
            </a:br>
            <a:r>
              <a:rPr lang="en-US" b="1" dirty="0" smtClean="0"/>
              <a:t>Mix it up</a:t>
            </a:r>
            <a:endParaRPr lang="en-US" b="1" dirty="0"/>
          </a:p>
        </p:txBody>
      </p:sp>
      <p:sp>
        <p:nvSpPr>
          <p:cNvPr id="3" name="Content Placeholder 2"/>
          <p:cNvSpPr>
            <a:spLocks noGrp="1"/>
          </p:cNvSpPr>
          <p:nvPr>
            <p:ph idx="1"/>
          </p:nvPr>
        </p:nvSpPr>
        <p:spPr/>
        <p:txBody>
          <a:bodyPr/>
          <a:lstStyle/>
          <a:p>
            <a:r>
              <a:rPr lang="en-US" dirty="0" smtClean="0"/>
              <a:t>Use your imagination…beg, borrow or “steal” from others.  It’s OK to copy a good idea. </a:t>
            </a:r>
            <a:r>
              <a:rPr lang="en-US" dirty="0"/>
              <a:t> </a:t>
            </a:r>
            <a:r>
              <a:rPr lang="en-US" dirty="0" smtClean="0"/>
              <a:t>Successful coaches share ideas with one another and use what works for other coaches.  </a:t>
            </a:r>
            <a:endParaRPr lang="en-US" dirty="0"/>
          </a:p>
        </p:txBody>
      </p:sp>
    </p:spTree>
    <p:extLst>
      <p:ext uri="{BB962C8B-B14F-4D97-AF65-F5344CB8AC3E}">
        <p14:creationId xmlns:p14="http://schemas.microsoft.com/office/powerpoint/2010/main" val="9190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100 x 100</a:t>
            </a:r>
            <a:endParaRPr lang="en-US" b="1" dirty="0"/>
          </a:p>
        </p:txBody>
      </p:sp>
      <p:sp>
        <p:nvSpPr>
          <p:cNvPr id="3" name="Content Placeholder 2"/>
          <p:cNvSpPr>
            <a:spLocks noGrp="1"/>
          </p:cNvSpPr>
          <p:nvPr>
            <p:ph idx="1"/>
          </p:nvPr>
        </p:nvSpPr>
        <p:spPr/>
        <p:txBody>
          <a:bodyPr/>
          <a:lstStyle/>
          <a:p>
            <a:r>
              <a:rPr lang="en-US" dirty="0" smtClean="0"/>
              <a:t>This is a real challenge for your swimmers.</a:t>
            </a:r>
          </a:p>
          <a:p>
            <a:endParaRPr lang="en-US" dirty="0"/>
          </a:p>
          <a:p>
            <a:r>
              <a:rPr lang="en-US" dirty="0" smtClean="0"/>
              <a:t>These can be completed on a specified interval or you can use varied sets (kick, pull, swim, drill) to accomplish the set.  It’s up to you and the needs and talent of your team.</a:t>
            </a:r>
          </a:p>
          <a:p>
            <a:endParaRPr lang="en-US" dirty="0"/>
          </a:p>
        </p:txBody>
      </p:sp>
    </p:spTree>
    <p:extLst>
      <p:ext uri="{BB962C8B-B14F-4D97-AF65-F5344CB8AC3E}">
        <p14:creationId xmlns:p14="http://schemas.microsoft.com/office/powerpoint/2010/main" val="77993659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Dartboard Workout</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You may use any dartboard but a magnetic one works great in the pool setting.  </a:t>
            </a:r>
          </a:p>
          <a:p>
            <a:r>
              <a:rPr lang="en-US" dirty="0" smtClean="0"/>
              <a:t>Each athlete is given 6 darts to throw.</a:t>
            </a:r>
          </a:p>
          <a:p>
            <a:r>
              <a:rPr lang="en-US" dirty="0" smtClean="0"/>
              <a:t>Each area of the board is 1000 yard set or specific dives to complete.  </a:t>
            </a:r>
          </a:p>
          <a:p>
            <a:r>
              <a:rPr lang="en-US" dirty="0" smtClean="0"/>
              <a:t>Whatever is thrown is to be completed by the athlete. </a:t>
            </a:r>
          </a:p>
          <a:p>
            <a:r>
              <a:rPr lang="en-US" dirty="0" smtClean="0"/>
              <a:t>A Bull’s Eye wins the athlete a trip home after warm-up.</a:t>
            </a:r>
            <a:endParaRPr lang="en-US" dirty="0"/>
          </a:p>
        </p:txBody>
      </p:sp>
    </p:spTree>
    <p:extLst>
      <p:ext uri="{BB962C8B-B14F-4D97-AF65-F5344CB8AC3E}">
        <p14:creationId xmlns:p14="http://schemas.microsoft.com/office/powerpoint/2010/main" val="138335409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677097" y="2808399"/>
            <a:ext cx="5064953" cy="1695631"/>
          </a:xfrm>
        </p:spPr>
        <p:txBody>
          <a:bodyPr>
            <a:normAutofit/>
          </a:bodyPr>
          <a:lstStyle/>
          <a:p>
            <a:pPr algn="ctr"/>
            <a:r>
              <a:rPr lang="en-US" sz="3600" b="1" dirty="0" smtClean="0"/>
              <a:t>The 12 Days of Christmas</a:t>
            </a:r>
            <a:endParaRPr lang="en-US" sz="3600" b="1" dirty="0"/>
          </a:p>
        </p:txBody>
      </p:sp>
      <p:sp>
        <p:nvSpPr>
          <p:cNvPr id="3" name="Content Placeholder 2"/>
          <p:cNvSpPr>
            <a:spLocks noGrp="1"/>
          </p:cNvSpPr>
          <p:nvPr>
            <p:ph idx="1"/>
          </p:nvPr>
        </p:nvSpPr>
        <p:spPr/>
        <p:txBody>
          <a:bodyPr>
            <a:normAutofit lnSpcReduction="10000"/>
          </a:bodyPr>
          <a:lstStyle/>
          <a:p>
            <a:pPr marL="0" indent="0">
              <a:buNone/>
            </a:pPr>
            <a:endParaRPr lang="en-US" dirty="0"/>
          </a:p>
          <a:p>
            <a:r>
              <a:rPr lang="en-US" dirty="0" smtClean="0"/>
              <a:t>This set is patterned after the song. </a:t>
            </a:r>
          </a:p>
          <a:p>
            <a:endParaRPr lang="en-US" dirty="0"/>
          </a:p>
          <a:p>
            <a:r>
              <a:rPr lang="en-US" dirty="0" smtClean="0"/>
              <a:t>To make this workout extra special you might have t-shirts designed for them to earn.  An example might have the slogan </a:t>
            </a:r>
            <a:r>
              <a:rPr lang="en-US" i="1" dirty="0" smtClean="0"/>
              <a:t>“I Survived the 12 Days of Christmas”.  </a:t>
            </a:r>
            <a:endParaRPr lang="en-US" dirty="0" smtClean="0"/>
          </a:p>
        </p:txBody>
      </p:sp>
    </p:spTree>
    <p:extLst>
      <p:ext uri="{BB962C8B-B14F-4D97-AF65-F5344CB8AC3E}">
        <p14:creationId xmlns:p14="http://schemas.microsoft.com/office/powerpoint/2010/main" val="268652194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Grab Bag Workout</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Swimmers and divers draw slips of paper from a box or hat.</a:t>
            </a:r>
          </a:p>
          <a:p>
            <a:endParaRPr lang="en-US" dirty="0"/>
          </a:p>
          <a:p>
            <a:r>
              <a:rPr lang="en-US" dirty="0" smtClean="0"/>
              <a:t>Whatever is drawn by the athlete is done by the entire team.  </a:t>
            </a:r>
          </a:p>
          <a:p>
            <a:endParaRPr lang="en-US" dirty="0"/>
          </a:p>
          <a:p>
            <a:r>
              <a:rPr lang="en-US" dirty="0" smtClean="0"/>
              <a:t>A mix of “fun stuff” and challenges should be included.   A sample is found in the resource </a:t>
            </a:r>
            <a:r>
              <a:rPr lang="en-US" dirty="0" smtClean="0"/>
              <a:t>section.</a:t>
            </a:r>
            <a:endParaRPr lang="en-US" dirty="0"/>
          </a:p>
        </p:txBody>
      </p:sp>
    </p:spTree>
    <p:extLst>
      <p:ext uri="{BB962C8B-B14F-4D97-AF65-F5344CB8AC3E}">
        <p14:creationId xmlns:p14="http://schemas.microsoft.com/office/powerpoint/2010/main" val="142248333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Greeting Card Workout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After </a:t>
            </a:r>
            <a:r>
              <a:rPr lang="en-US" smtClean="0"/>
              <a:t>the athlete draws </a:t>
            </a:r>
            <a:r>
              <a:rPr lang="en-US" dirty="0" smtClean="0"/>
              <a:t>the name of a teammate, a workout is written by the swimmers and divers for that teammate.  The workout is placed on a holiday card.</a:t>
            </a:r>
          </a:p>
          <a:p>
            <a:r>
              <a:rPr lang="en-US" dirty="0" smtClean="0"/>
              <a:t>Parameters are established by the coach so that that workout is “reasonable” and yet challenging.  </a:t>
            </a:r>
          </a:p>
          <a:p>
            <a:r>
              <a:rPr lang="en-US" dirty="0" smtClean="0"/>
              <a:t>Any holiday can be used, depending on your season.  Examples might be a Halloween card or a Thanksgiving card.  </a:t>
            </a:r>
          </a:p>
        </p:txBody>
      </p:sp>
    </p:spTree>
    <p:extLst>
      <p:ext uri="{BB962C8B-B14F-4D97-AF65-F5344CB8AC3E}">
        <p14:creationId xmlns:p14="http://schemas.microsoft.com/office/powerpoint/2010/main" val="428042971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Candy Cane Relays</a:t>
            </a:r>
            <a:endParaRPr lang="en-US" b="1" dirty="0"/>
          </a:p>
        </p:txBody>
      </p:sp>
      <p:sp>
        <p:nvSpPr>
          <p:cNvPr id="3" name="Content Placeholder 2"/>
          <p:cNvSpPr>
            <a:spLocks noGrp="1"/>
          </p:cNvSpPr>
          <p:nvPr>
            <p:ph idx="1"/>
          </p:nvPr>
        </p:nvSpPr>
        <p:spPr/>
        <p:txBody>
          <a:bodyPr>
            <a:normAutofit fontScale="85000" lnSpcReduction="10000"/>
          </a:bodyPr>
          <a:lstStyle/>
          <a:p>
            <a:endParaRPr lang="en-US" dirty="0"/>
          </a:p>
          <a:p>
            <a:r>
              <a:rPr lang="en-US" dirty="0" smtClean="0"/>
              <a:t>After finishing a warm-up, the remainder of the workout consists of different relays. </a:t>
            </a:r>
          </a:p>
          <a:p>
            <a:endParaRPr lang="en-US" dirty="0"/>
          </a:p>
          <a:p>
            <a:r>
              <a:rPr lang="en-US" dirty="0" smtClean="0"/>
              <a:t>Relay teams are established and the teams compete against each other.</a:t>
            </a:r>
          </a:p>
          <a:p>
            <a:endParaRPr lang="en-US" dirty="0"/>
          </a:p>
          <a:p>
            <a:r>
              <a:rPr lang="en-US" dirty="0" smtClean="0"/>
              <a:t>Winners of each relay race earn candy canes (or any other treat i.e. Donuts).</a:t>
            </a:r>
            <a:endParaRPr lang="en-US" dirty="0"/>
          </a:p>
        </p:txBody>
      </p:sp>
    </p:spTree>
    <p:extLst>
      <p:ext uri="{BB962C8B-B14F-4D97-AF65-F5344CB8AC3E}">
        <p14:creationId xmlns:p14="http://schemas.microsoft.com/office/powerpoint/2010/main" val="328327706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Circuit Day</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This is an opportunity to use the equipment with your athletes.  </a:t>
            </a:r>
          </a:p>
          <a:p>
            <a:r>
              <a:rPr lang="en-US" dirty="0" smtClean="0"/>
              <a:t>The swimmers love the “toys”.</a:t>
            </a:r>
            <a:endParaRPr lang="en-US" dirty="0"/>
          </a:p>
          <a:p>
            <a:r>
              <a:rPr lang="en-US" dirty="0" smtClean="0"/>
              <a:t>Design the workout with stations that match the number of lanes in your pool.</a:t>
            </a:r>
          </a:p>
          <a:p>
            <a:r>
              <a:rPr lang="en-US" dirty="0" smtClean="0"/>
              <a:t>After a set period of time, the athletes move to the next station.  </a:t>
            </a:r>
          </a:p>
        </p:txBody>
      </p:sp>
    </p:spTree>
    <p:extLst>
      <p:ext uri="{BB962C8B-B14F-4D97-AF65-F5344CB8AC3E}">
        <p14:creationId xmlns:p14="http://schemas.microsoft.com/office/powerpoint/2010/main" val="18981399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524697" y="2884600"/>
            <a:ext cx="5064953" cy="1695631"/>
          </a:xfrm>
        </p:spPr>
        <p:txBody>
          <a:bodyPr/>
          <a:lstStyle/>
          <a:p>
            <a:pPr algn="ctr"/>
            <a:r>
              <a:rPr lang="en-US" b="1" dirty="0" smtClean="0"/>
              <a:t>Stop and Go Kicking</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For this kick set the coach or a swimmer determines when to “stop” and when to “go”.</a:t>
            </a:r>
          </a:p>
          <a:p>
            <a:endParaRPr lang="en-US" dirty="0"/>
          </a:p>
          <a:p>
            <a:r>
              <a:rPr lang="en-US" dirty="0" smtClean="0"/>
              <a:t>STOP means easy kicking rather than actually ceasing to kick.  GO means sprint kicking.</a:t>
            </a:r>
          </a:p>
          <a:p>
            <a:endParaRPr lang="en-US" dirty="0"/>
          </a:p>
          <a:p>
            <a:r>
              <a:rPr lang="en-US" dirty="0" smtClean="0"/>
              <a:t>Set a time limit for the set (i.e. 10 minutes).</a:t>
            </a:r>
          </a:p>
          <a:p>
            <a:endParaRPr lang="en-US" dirty="0"/>
          </a:p>
          <a:p>
            <a:r>
              <a:rPr lang="en-US" dirty="0" smtClean="0"/>
              <a:t>Mix up the times during the set (i.e. 10 seconds – 30 seconds – 20 seconds – 1 minute – 10 seconds, etc.)</a:t>
            </a:r>
            <a:endParaRPr lang="en-US" dirty="0"/>
          </a:p>
        </p:txBody>
      </p:sp>
    </p:spTree>
    <p:extLst>
      <p:ext uri="{BB962C8B-B14F-4D97-AF65-F5344CB8AC3E}">
        <p14:creationId xmlns:p14="http://schemas.microsoft.com/office/powerpoint/2010/main" val="316028458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PI Day</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Held on March 14 (for those with a spring season)</a:t>
            </a:r>
          </a:p>
          <a:p>
            <a:endParaRPr lang="en-US" dirty="0"/>
          </a:p>
          <a:p>
            <a:r>
              <a:rPr lang="en-US" dirty="0" smtClean="0"/>
              <a:t>Take PI out to 8 – 10 decimal places with each set being determined by the place value </a:t>
            </a:r>
          </a:p>
          <a:p>
            <a:endParaRPr lang="en-US" dirty="0"/>
          </a:p>
          <a:p>
            <a:r>
              <a:rPr lang="en-US" dirty="0" smtClean="0"/>
              <a:t>See the resource section for an example of this workout format.</a:t>
            </a:r>
            <a:endParaRPr lang="en-US" dirty="0"/>
          </a:p>
        </p:txBody>
      </p:sp>
    </p:spTree>
    <p:extLst>
      <p:ext uri="{BB962C8B-B14F-4D97-AF65-F5344CB8AC3E}">
        <p14:creationId xmlns:p14="http://schemas.microsoft.com/office/powerpoint/2010/main" val="308225108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Team </a:t>
            </a:r>
            <a:br>
              <a:rPr lang="en-US" b="1" dirty="0" smtClean="0"/>
            </a:br>
            <a:r>
              <a:rPr lang="en-US" b="1" dirty="0" smtClean="0"/>
              <a:t>Concept</a:t>
            </a:r>
            <a:endParaRPr lang="en-US" b="1" dirty="0"/>
          </a:p>
        </p:txBody>
      </p:sp>
      <p:sp>
        <p:nvSpPr>
          <p:cNvPr id="3" name="Content Placeholder 2"/>
          <p:cNvSpPr>
            <a:spLocks noGrp="1"/>
          </p:cNvSpPr>
          <p:nvPr>
            <p:ph idx="1"/>
          </p:nvPr>
        </p:nvSpPr>
        <p:spPr/>
        <p:txBody>
          <a:bodyPr>
            <a:normAutofit/>
          </a:bodyPr>
          <a:lstStyle/>
          <a:p>
            <a:r>
              <a:rPr lang="en-US" dirty="0" smtClean="0"/>
              <a:t>Teach </a:t>
            </a:r>
            <a:r>
              <a:rPr lang="en-US" dirty="0"/>
              <a:t>the TEAM Concept </a:t>
            </a:r>
            <a:r>
              <a:rPr lang="en-US" dirty="0" smtClean="0"/>
              <a:t>to your swimmers and divers to </a:t>
            </a:r>
            <a:r>
              <a:rPr lang="en-US" dirty="0"/>
              <a:t>develop a strong, cohesive unit</a:t>
            </a:r>
            <a:r>
              <a:rPr lang="en-US" dirty="0" smtClean="0"/>
              <a:t>.  This can be accomplished by providing a variety of opportunities for the athletes to get to know one another better and to work together.</a:t>
            </a:r>
            <a:endParaRPr lang="en-US" dirty="0"/>
          </a:p>
          <a:p>
            <a:endParaRPr lang="en-US" dirty="0"/>
          </a:p>
        </p:txBody>
      </p:sp>
    </p:spTree>
    <p:extLst>
      <p:ext uri="{BB962C8B-B14F-4D97-AF65-F5344CB8AC3E}">
        <p14:creationId xmlns:p14="http://schemas.microsoft.com/office/powerpoint/2010/main" val="169159705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50’s to Failure</a:t>
            </a:r>
            <a:endParaRPr lang="en-US" b="1" dirty="0"/>
          </a:p>
        </p:txBody>
      </p:sp>
      <p:sp>
        <p:nvSpPr>
          <p:cNvPr id="3" name="Content Placeholder 2"/>
          <p:cNvSpPr>
            <a:spLocks noGrp="1"/>
          </p:cNvSpPr>
          <p:nvPr>
            <p:ph idx="1"/>
          </p:nvPr>
        </p:nvSpPr>
        <p:spPr/>
        <p:txBody>
          <a:bodyPr>
            <a:normAutofit fontScale="92500"/>
          </a:bodyPr>
          <a:lstStyle/>
          <a:p>
            <a:r>
              <a:rPr lang="en-US" dirty="0" smtClean="0"/>
              <a:t>Unless your are a math genius, utilize a send-off chart for 50’s.  One is found in the resource section.</a:t>
            </a:r>
          </a:p>
          <a:p>
            <a:r>
              <a:rPr lang="en-US" dirty="0" smtClean="0"/>
              <a:t>Swimmers continue until they miss an interval.  </a:t>
            </a:r>
          </a:p>
          <a:p>
            <a:r>
              <a:rPr lang="en-US" dirty="0" smtClean="0"/>
              <a:t>Once that happens, they sit out for 2 minutes then begin again with 50’s on an establish, but constant interval.  </a:t>
            </a:r>
          </a:p>
          <a:p>
            <a:pPr marL="0" indent="0">
              <a:buNone/>
            </a:pPr>
            <a:endParaRPr lang="en-US" dirty="0"/>
          </a:p>
        </p:txBody>
      </p:sp>
    </p:spTree>
    <p:extLst>
      <p:ext uri="{BB962C8B-B14F-4D97-AF65-F5344CB8AC3E}">
        <p14:creationId xmlns:p14="http://schemas.microsoft.com/office/powerpoint/2010/main" val="35910398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100’s to Perfection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The swimmers repeat </a:t>
            </a:r>
            <a:r>
              <a:rPr lang="en-US" dirty="0"/>
              <a:t>100’s working for perfection – slow, fast, etc</a:t>
            </a:r>
            <a:r>
              <a:rPr lang="en-US" dirty="0" smtClean="0"/>
              <a:t>. </a:t>
            </a:r>
          </a:p>
          <a:p>
            <a:endParaRPr lang="en-US" dirty="0"/>
          </a:p>
          <a:p>
            <a:r>
              <a:rPr lang="en-US" dirty="0" smtClean="0"/>
              <a:t>The 100’s are repeated until the desired objective is achieved by the entire team.  </a:t>
            </a:r>
          </a:p>
          <a:p>
            <a:endParaRPr lang="en-US" dirty="0"/>
          </a:p>
          <a:p>
            <a:r>
              <a:rPr lang="en-US" dirty="0" smtClean="0"/>
              <a:t>An example might be to swim the 100 without breathing the first 3 strokes off turn.  </a:t>
            </a:r>
            <a:endParaRPr lang="en-US" dirty="0"/>
          </a:p>
          <a:p>
            <a:endParaRPr lang="en-US" dirty="0"/>
          </a:p>
        </p:txBody>
      </p:sp>
    </p:spTree>
    <p:extLst>
      <p:ext uri="{BB962C8B-B14F-4D97-AF65-F5344CB8AC3E}">
        <p14:creationId xmlns:p14="http://schemas.microsoft.com/office/powerpoint/2010/main" val="323633275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Random Numbers</a:t>
            </a:r>
            <a:endParaRPr lang="en-US" b="1"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Sometimes just not knowing what to expect can excite the athletes and challenge them.   The Random Numbers workout or sets can keep them on their toes.   </a:t>
            </a:r>
            <a:endParaRPr lang="en-US" dirty="0"/>
          </a:p>
          <a:p>
            <a:r>
              <a:rPr lang="en-US" dirty="0" smtClean="0"/>
              <a:t>Ask the athletes to pick random numbers.  That </a:t>
            </a:r>
            <a:r>
              <a:rPr lang="en-US" dirty="0" smtClean="0">
                <a:sym typeface="Wingdings" pitchFamily="2" charset="2"/>
              </a:rPr>
              <a:t>number might be the number of repeats in a set or it might mean for that athlete to move to another lane to swim with different teammates (a way to foster TEAM).</a:t>
            </a:r>
            <a:endParaRPr lang="en-US" dirty="0"/>
          </a:p>
        </p:txBody>
      </p:sp>
    </p:spTree>
    <p:extLst>
      <p:ext uri="{BB962C8B-B14F-4D97-AF65-F5344CB8AC3E}">
        <p14:creationId xmlns:p14="http://schemas.microsoft.com/office/powerpoint/2010/main" val="2427727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Countdown to Championships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A tool to remind athletes of the importance of working each day and to challenge their teammates to do the same is to post number of days left until championships (conference, regionals, state) each day.  </a:t>
            </a:r>
          </a:p>
          <a:p>
            <a:r>
              <a:rPr lang="en-US" dirty="0" smtClean="0"/>
              <a:t>Focus on getting work done now for later and supporting one another to do the same.</a:t>
            </a:r>
            <a:endParaRPr lang="en-US" dirty="0"/>
          </a:p>
        </p:txBody>
      </p:sp>
    </p:spTree>
    <p:extLst>
      <p:ext uri="{BB962C8B-B14F-4D97-AF65-F5344CB8AC3E}">
        <p14:creationId xmlns:p14="http://schemas.microsoft.com/office/powerpoint/2010/main" val="45890743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Specialty Taper Countdown</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During the championship season you might want to develop workouts that call additional attention to the time remaining in their training season.  Examples of “themes” for the remaining days might be:</a:t>
            </a:r>
            <a:endParaRPr lang="en-US" dirty="0"/>
          </a:p>
          <a:p>
            <a:r>
              <a:rPr lang="en-US" dirty="0" smtClean="0"/>
              <a:t>Behind the 8 Ball</a:t>
            </a:r>
          </a:p>
          <a:p>
            <a:r>
              <a:rPr lang="en-US" dirty="0" smtClean="0"/>
              <a:t>Lucky Seven</a:t>
            </a:r>
          </a:p>
          <a:p>
            <a:r>
              <a:rPr lang="en-US" dirty="0" smtClean="0"/>
              <a:t>The Three Musketeers (All for One and One for All)</a:t>
            </a:r>
          </a:p>
          <a:p>
            <a:r>
              <a:rPr lang="en-US" u="sng" dirty="0" err="1" smtClean="0"/>
              <a:t>FOUR</a:t>
            </a:r>
            <a:r>
              <a:rPr lang="en-US" dirty="0" err="1" smtClean="0"/>
              <a:t>titude</a:t>
            </a:r>
            <a:endParaRPr lang="en-US" dirty="0" smtClean="0"/>
          </a:p>
          <a:p>
            <a:r>
              <a:rPr lang="en-US" dirty="0" smtClean="0"/>
              <a:t>Five Card Stud</a:t>
            </a:r>
          </a:p>
          <a:p>
            <a:endParaRPr lang="en-US" dirty="0"/>
          </a:p>
          <a:p>
            <a:r>
              <a:rPr lang="en-US" dirty="0" smtClean="0"/>
              <a:t>Check out the resource section of this presentation for explanations.</a:t>
            </a:r>
          </a:p>
        </p:txBody>
      </p:sp>
    </p:spTree>
    <p:extLst>
      <p:ext uri="{BB962C8B-B14F-4D97-AF65-F5344CB8AC3E}">
        <p14:creationId xmlns:p14="http://schemas.microsoft.com/office/powerpoint/2010/main" val="96546734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Self-directed Assignment #9 </a:t>
            </a:r>
            <a:endParaRPr lang="en-US" b="1" dirty="0"/>
          </a:p>
        </p:txBody>
      </p:sp>
      <p:sp>
        <p:nvSpPr>
          <p:cNvPr id="3" name="Content Placeholder 2"/>
          <p:cNvSpPr>
            <a:spLocks noGrp="1"/>
          </p:cNvSpPr>
          <p:nvPr>
            <p:ph idx="1"/>
          </p:nvPr>
        </p:nvSpPr>
        <p:spPr/>
        <p:txBody>
          <a:bodyPr/>
          <a:lstStyle/>
          <a:p>
            <a:r>
              <a:rPr lang="en-US" dirty="0" smtClean="0"/>
              <a:t>What special sets do you do to keep things interesting?</a:t>
            </a:r>
          </a:p>
          <a:p>
            <a:endParaRPr lang="en-US" dirty="0"/>
          </a:p>
          <a:p>
            <a:r>
              <a:rPr lang="en-US" dirty="0" smtClean="0"/>
              <a:t>Design two original specialty workouts for your program.  </a:t>
            </a:r>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4993107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677096" y="2884601"/>
            <a:ext cx="5064953" cy="1695631"/>
          </a:xfrm>
        </p:spPr>
        <p:txBody>
          <a:bodyPr>
            <a:normAutofit/>
          </a:bodyPr>
          <a:lstStyle/>
          <a:p>
            <a:pPr algn="ctr"/>
            <a:r>
              <a:rPr lang="en-US" b="1" dirty="0" smtClean="0"/>
              <a:t>Self-directed Assignment #10</a:t>
            </a:r>
            <a:endParaRPr lang="en-US" b="1" dirty="0"/>
          </a:p>
        </p:txBody>
      </p:sp>
      <p:sp>
        <p:nvSpPr>
          <p:cNvPr id="3" name="Content Placeholder 2"/>
          <p:cNvSpPr>
            <a:spLocks noGrp="1"/>
          </p:cNvSpPr>
          <p:nvPr>
            <p:ph idx="1"/>
          </p:nvPr>
        </p:nvSpPr>
        <p:spPr/>
        <p:txBody>
          <a:bodyPr/>
          <a:lstStyle/>
          <a:p>
            <a:r>
              <a:rPr lang="en-US" dirty="0" smtClean="0"/>
              <a:t>Develop a seasonal calendar or training log which includes all of the teambuilding activities, specialty workouts, and mental preparation activities you will use for your program.  </a:t>
            </a:r>
            <a:endParaRPr lang="en-US" dirty="0"/>
          </a:p>
        </p:txBody>
      </p:sp>
    </p:spTree>
    <p:extLst>
      <p:ext uri="{BB962C8B-B14F-4D97-AF65-F5344CB8AC3E}">
        <p14:creationId xmlns:p14="http://schemas.microsoft.com/office/powerpoint/2010/main" val="165982323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Now What?</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Congratulations.  You have completed the basics to your program. </a:t>
            </a:r>
          </a:p>
          <a:p>
            <a:r>
              <a:rPr lang="en-US" dirty="0" smtClean="0"/>
              <a:t>Additional items to consider </a:t>
            </a:r>
            <a:r>
              <a:rPr lang="en-US" dirty="0" smtClean="0"/>
              <a:t>are:   </a:t>
            </a:r>
            <a:r>
              <a:rPr lang="en-US" dirty="0" smtClean="0"/>
              <a:t>How Captains are Selected and your Lettering Policy.</a:t>
            </a:r>
          </a:p>
          <a:p>
            <a:r>
              <a:rPr lang="en-US" dirty="0" smtClean="0"/>
              <a:t>For </a:t>
            </a:r>
            <a:r>
              <a:rPr lang="en-US" dirty="0" smtClean="0"/>
              <a:t>additional information, check out one of the other presentations on file or contact </a:t>
            </a:r>
            <a:r>
              <a:rPr lang="en-US" dirty="0" err="1" smtClean="0"/>
              <a:t>Arvel</a:t>
            </a:r>
            <a:r>
              <a:rPr lang="en-US" dirty="0" smtClean="0"/>
              <a:t> McElroy at niscacoach@aol.com.</a:t>
            </a:r>
            <a:endParaRPr lang="en-US" u="sng" dirty="0"/>
          </a:p>
        </p:txBody>
      </p:sp>
    </p:spTree>
    <p:extLst>
      <p:ext uri="{BB962C8B-B14F-4D97-AF65-F5344CB8AC3E}">
        <p14:creationId xmlns:p14="http://schemas.microsoft.com/office/powerpoint/2010/main" val="254905830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Team Concept</a:t>
            </a:r>
            <a:endParaRPr lang="en-US" b="1" dirty="0"/>
          </a:p>
        </p:txBody>
      </p:sp>
      <p:sp>
        <p:nvSpPr>
          <p:cNvPr id="3" name="Content Placeholder 2"/>
          <p:cNvSpPr>
            <a:spLocks noGrp="1"/>
          </p:cNvSpPr>
          <p:nvPr>
            <p:ph idx="1"/>
          </p:nvPr>
        </p:nvSpPr>
        <p:spPr/>
        <p:txBody>
          <a:bodyPr/>
          <a:lstStyle/>
          <a:p>
            <a:r>
              <a:rPr lang="en-US" dirty="0"/>
              <a:t>Y</a:t>
            </a:r>
            <a:r>
              <a:rPr lang="en-US" dirty="0" smtClean="0"/>
              <a:t>our </a:t>
            </a:r>
            <a:r>
              <a:rPr lang="en-US" dirty="0"/>
              <a:t>athletes </a:t>
            </a:r>
            <a:r>
              <a:rPr lang="en-US" dirty="0" smtClean="0"/>
              <a:t>will require your guidance to understand the need to know </a:t>
            </a:r>
            <a:r>
              <a:rPr lang="en-US" dirty="0"/>
              <a:t>one another </a:t>
            </a:r>
            <a:r>
              <a:rPr lang="en-US" dirty="0" smtClean="0"/>
              <a:t>and how to support </a:t>
            </a:r>
            <a:r>
              <a:rPr lang="en-US" dirty="0"/>
              <a:t>one </a:t>
            </a:r>
            <a:r>
              <a:rPr lang="en-US" dirty="0" smtClean="0"/>
              <a:t>another.</a:t>
            </a:r>
            <a:endParaRPr lang="en-US" dirty="0"/>
          </a:p>
        </p:txBody>
      </p:sp>
    </p:spTree>
    <p:extLst>
      <p:ext uri="{BB962C8B-B14F-4D97-AF65-F5344CB8AC3E}">
        <p14:creationId xmlns:p14="http://schemas.microsoft.com/office/powerpoint/2010/main" val="198007524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Team Concept</a:t>
            </a:r>
            <a:endParaRPr lang="en-US" b="1" dirty="0"/>
          </a:p>
        </p:txBody>
      </p:sp>
      <p:sp>
        <p:nvSpPr>
          <p:cNvPr id="3" name="Content Placeholder 2"/>
          <p:cNvSpPr>
            <a:spLocks noGrp="1"/>
          </p:cNvSpPr>
          <p:nvPr>
            <p:ph idx="1"/>
          </p:nvPr>
        </p:nvSpPr>
        <p:spPr/>
        <p:txBody>
          <a:bodyPr/>
          <a:lstStyle/>
          <a:p>
            <a:r>
              <a:rPr lang="en-US" dirty="0" smtClean="0"/>
              <a:t>The first step in developing the TEAM Concept is to develop a team Mission Statement and the Core Values for your team.  </a:t>
            </a:r>
            <a:endParaRPr lang="en-US" dirty="0"/>
          </a:p>
        </p:txBody>
      </p:sp>
    </p:spTree>
    <p:extLst>
      <p:ext uri="{BB962C8B-B14F-4D97-AF65-F5344CB8AC3E}">
        <p14:creationId xmlns:p14="http://schemas.microsoft.com/office/powerpoint/2010/main" val="124901791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Core Values</a:t>
            </a:r>
            <a:endParaRPr lang="en-US" b="1" dirty="0"/>
          </a:p>
        </p:txBody>
      </p:sp>
      <p:sp>
        <p:nvSpPr>
          <p:cNvPr id="3" name="Content Placeholder 2"/>
          <p:cNvSpPr>
            <a:spLocks noGrp="1"/>
          </p:cNvSpPr>
          <p:nvPr>
            <p:ph idx="1"/>
          </p:nvPr>
        </p:nvSpPr>
        <p:spPr/>
        <p:txBody>
          <a:bodyPr>
            <a:normAutofit/>
          </a:bodyPr>
          <a:lstStyle/>
          <a:p>
            <a:r>
              <a:rPr lang="en-US" dirty="0" smtClean="0"/>
              <a:t>Core values are those values we hold which form the foundation of our team; they frame the way we: </a:t>
            </a:r>
          </a:p>
          <a:p>
            <a:pPr>
              <a:buFont typeface="Wingdings" pitchFamily="2" charset="2"/>
              <a:buChar char="v"/>
            </a:pPr>
            <a:r>
              <a:rPr lang="en-US" sz="2200" dirty="0" smtClean="0"/>
              <a:t>Articulate what we stand for</a:t>
            </a:r>
          </a:p>
          <a:p>
            <a:pPr>
              <a:buFont typeface="Wingdings" pitchFamily="2" charset="2"/>
              <a:buChar char="v"/>
            </a:pPr>
            <a:r>
              <a:rPr lang="en-US" sz="2200" dirty="0" smtClean="0"/>
              <a:t>Perform our work</a:t>
            </a:r>
          </a:p>
          <a:p>
            <a:pPr>
              <a:buFont typeface="Wingdings" pitchFamily="2" charset="2"/>
              <a:buChar char="v"/>
            </a:pPr>
            <a:r>
              <a:rPr lang="en-US" sz="2200" dirty="0" smtClean="0"/>
              <a:t>Conduct ourselves</a:t>
            </a:r>
          </a:p>
          <a:p>
            <a:pPr>
              <a:buFont typeface="Wingdings" pitchFamily="2" charset="2"/>
              <a:buChar char="v"/>
            </a:pPr>
            <a:r>
              <a:rPr lang="en-US" sz="2200" dirty="0" smtClean="0"/>
              <a:t>Govern our relationships</a:t>
            </a:r>
          </a:p>
          <a:p>
            <a:pPr>
              <a:buFont typeface="Wingdings" pitchFamily="2" charset="2"/>
              <a:buChar char="v"/>
            </a:pPr>
            <a:r>
              <a:rPr lang="en-US" sz="2200" dirty="0" smtClean="0"/>
              <a:t>Guide our decisions</a:t>
            </a:r>
          </a:p>
        </p:txBody>
      </p:sp>
    </p:spTree>
    <p:extLst>
      <p:ext uri="{BB962C8B-B14F-4D97-AF65-F5344CB8AC3E}">
        <p14:creationId xmlns:p14="http://schemas.microsoft.com/office/powerpoint/2010/main" val="193788741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TC101859865[[fn=Kilter]]</Template>
  <TotalTime>6378</TotalTime>
  <Words>2880</Words>
  <Application>Microsoft Office PowerPoint</Application>
  <PresentationFormat>On-screen Show (4:3)</PresentationFormat>
  <Paragraphs>307</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Kilter</vt:lpstr>
      <vt:lpstr>Teambuilding and the Team Concept</vt:lpstr>
      <vt:lpstr>PowerPoint Presentation</vt:lpstr>
      <vt:lpstr>Building the Team Concept</vt:lpstr>
      <vt:lpstr>Self-directed Assignment #1 Before we begin:</vt:lpstr>
      <vt:lpstr>The Team Concept</vt:lpstr>
      <vt:lpstr>The Team  Concept</vt:lpstr>
      <vt:lpstr>The Team Concept</vt:lpstr>
      <vt:lpstr>The Team Concept</vt:lpstr>
      <vt:lpstr>Core Values</vt:lpstr>
      <vt:lpstr>What are the Core Values of your Program?</vt:lpstr>
      <vt:lpstr>Self-directed Assignment #2</vt:lpstr>
      <vt:lpstr>Mission Statements</vt:lpstr>
      <vt:lpstr>Self-directed Assignment #3</vt:lpstr>
      <vt:lpstr>Team Expectations</vt:lpstr>
      <vt:lpstr>PowerPoint Presentation</vt:lpstr>
      <vt:lpstr> Self-directed Assignment #4 </vt:lpstr>
      <vt:lpstr>Team Expectation Rubrics</vt:lpstr>
      <vt:lpstr>Team Expectation Rubrics</vt:lpstr>
      <vt:lpstr>Self-directed Assignment #5</vt:lpstr>
      <vt:lpstr>Swimming Set Exams</vt:lpstr>
      <vt:lpstr>Self-Directed Assignment #6</vt:lpstr>
      <vt:lpstr>Teambuilding</vt:lpstr>
      <vt:lpstr>In the Resource Section</vt:lpstr>
      <vt:lpstr>The Hello Game</vt:lpstr>
      <vt:lpstr>Camera Activity</vt:lpstr>
      <vt:lpstr>Examples of Presentations for the Camera Activity</vt:lpstr>
      <vt:lpstr>Scavenger Hunt</vt:lpstr>
      <vt:lpstr>Up All Night</vt:lpstr>
      <vt:lpstr>Before or After Practice Examples</vt:lpstr>
      <vt:lpstr>Progressive Dinner</vt:lpstr>
      <vt:lpstr>Self-directed Assignment #7</vt:lpstr>
      <vt:lpstr>Sports Psychology</vt:lpstr>
      <vt:lpstr>PowerPoint Presentation</vt:lpstr>
      <vt:lpstr>PowerPoint Presentation</vt:lpstr>
      <vt:lpstr>Concepts of the Week</vt:lpstr>
      <vt:lpstr>Examples</vt:lpstr>
      <vt:lpstr>Happy but Never Satisfied quotes</vt:lpstr>
      <vt:lpstr>Workout Logs</vt:lpstr>
      <vt:lpstr>Coach-Designed Workout Logs</vt:lpstr>
      <vt:lpstr>Swim Speeds  an electronic swimming log and more</vt:lpstr>
      <vt:lpstr>Workout Logs</vt:lpstr>
      <vt:lpstr>My Road Map</vt:lpstr>
      <vt:lpstr>Daily Talks</vt:lpstr>
      <vt:lpstr>Daily Talks</vt:lpstr>
      <vt:lpstr>Reading to Motivate</vt:lpstr>
      <vt:lpstr>Self-directed Assignment #8</vt:lpstr>
      <vt:lpstr>Thinking Outside the Bowl </vt:lpstr>
      <vt:lpstr>PowerPoint Presentation</vt:lpstr>
      <vt:lpstr>PowerPoint Presentation</vt:lpstr>
      <vt:lpstr>Have Fun …  Be Creative…  Mix it up</vt:lpstr>
      <vt:lpstr>100 x 100</vt:lpstr>
      <vt:lpstr>Dartboard Workout</vt:lpstr>
      <vt:lpstr>The 12 Days of Christmas</vt:lpstr>
      <vt:lpstr>Grab Bag Workout</vt:lpstr>
      <vt:lpstr>Greeting Card Workout</vt:lpstr>
      <vt:lpstr>Candy Cane Relays</vt:lpstr>
      <vt:lpstr>Circuit Day</vt:lpstr>
      <vt:lpstr>Stop and Go Kicking</vt:lpstr>
      <vt:lpstr>PI Day</vt:lpstr>
      <vt:lpstr>50’s to Failure</vt:lpstr>
      <vt:lpstr>100’s to Perfection</vt:lpstr>
      <vt:lpstr>Random Numbers</vt:lpstr>
      <vt:lpstr>Countdown to Championships</vt:lpstr>
      <vt:lpstr>Specialty Taper Countdown</vt:lpstr>
      <vt:lpstr>Self-directed Assignment #9 </vt:lpstr>
      <vt:lpstr>Self-directed Assignment #10</vt:lpstr>
      <vt:lpstr>Now What?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IT FUN</dc:title>
  <dc:creator>Owner</dc:creator>
  <cp:lastModifiedBy>Owner</cp:lastModifiedBy>
  <cp:revision>67</cp:revision>
  <dcterms:created xsi:type="dcterms:W3CDTF">2012-07-23T03:01:01Z</dcterms:created>
  <dcterms:modified xsi:type="dcterms:W3CDTF">2017-03-14T19:49:49Z</dcterms:modified>
</cp:coreProperties>
</file>